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7" r:id="rId5"/>
    <p:sldId id="269" r:id="rId6"/>
    <p:sldId id="271" r:id="rId7"/>
    <p:sldId id="259" r:id="rId8"/>
    <p:sldId id="270" r:id="rId9"/>
    <p:sldId id="260" r:id="rId10"/>
    <p:sldId id="261" r:id="rId11"/>
    <p:sldId id="262" r:id="rId12"/>
    <p:sldId id="272" r:id="rId13"/>
    <p:sldId id="274" r:id="rId14"/>
    <p:sldId id="273" r:id="rId15"/>
    <p:sldId id="266" r:id="rId16"/>
    <p:sldId id="264" r:id="rId17"/>
    <p:sldId id="265" r:id="rId18"/>
    <p:sldId id="267" r:id="rId19"/>
    <p:sldId id="275"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F7C2665-9C2A-4C89-9013-044C546219FA}"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E6C1C51-20B9-499B-8111-644B3E0841D5}">
      <dgm:prSet/>
      <dgm:spPr/>
      <dgm:t>
        <a:bodyPr/>
        <a:lstStyle/>
        <a:p>
          <a:pPr>
            <a:lnSpc>
              <a:spcPct val="100000"/>
            </a:lnSpc>
          </a:pPr>
          <a:r>
            <a:rPr lang="en-IN"/>
            <a:t>Problem Statement</a:t>
          </a:r>
          <a:endParaRPr lang="en-US"/>
        </a:p>
      </dgm:t>
    </dgm:pt>
    <dgm:pt modelId="{7FE89C20-31CC-448C-AD80-28113BA1B820}" type="parTrans" cxnId="{626F2F6F-EA40-49EF-8905-F47AB14DBF90}">
      <dgm:prSet/>
      <dgm:spPr/>
      <dgm:t>
        <a:bodyPr/>
        <a:lstStyle/>
        <a:p>
          <a:endParaRPr lang="en-US"/>
        </a:p>
      </dgm:t>
    </dgm:pt>
    <dgm:pt modelId="{F50CDCB8-6970-4EFD-9C01-724BF4EAEFB2}" type="sibTrans" cxnId="{626F2F6F-EA40-49EF-8905-F47AB14DBF90}">
      <dgm:prSet/>
      <dgm:spPr/>
      <dgm:t>
        <a:bodyPr/>
        <a:lstStyle/>
        <a:p>
          <a:pPr>
            <a:lnSpc>
              <a:spcPct val="100000"/>
            </a:lnSpc>
          </a:pPr>
          <a:endParaRPr lang="en-US"/>
        </a:p>
      </dgm:t>
    </dgm:pt>
    <dgm:pt modelId="{19B4697C-53D3-430B-A7F6-8D8723642EBD}">
      <dgm:prSet/>
      <dgm:spPr/>
      <dgm:t>
        <a:bodyPr/>
        <a:lstStyle/>
        <a:p>
          <a:pPr>
            <a:lnSpc>
              <a:spcPct val="100000"/>
            </a:lnSpc>
          </a:pPr>
          <a:r>
            <a:rPr lang="en-IN"/>
            <a:t>Abstract and Keywords</a:t>
          </a:r>
          <a:endParaRPr lang="en-US"/>
        </a:p>
      </dgm:t>
    </dgm:pt>
    <dgm:pt modelId="{75A919E1-06BE-4E4C-AFA9-FD4C971B8A6D}" type="parTrans" cxnId="{1489D98F-DBED-46ED-96E6-6112C38024D2}">
      <dgm:prSet/>
      <dgm:spPr/>
      <dgm:t>
        <a:bodyPr/>
        <a:lstStyle/>
        <a:p>
          <a:endParaRPr lang="en-US"/>
        </a:p>
      </dgm:t>
    </dgm:pt>
    <dgm:pt modelId="{C880A8C2-5FAC-45A4-BFC4-D28B59B436B0}" type="sibTrans" cxnId="{1489D98F-DBED-46ED-96E6-6112C38024D2}">
      <dgm:prSet/>
      <dgm:spPr/>
      <dgm:t>
        <a:bodyPr/>
        <a:lstStyle/>
        <a:p>
          <a:pPr>
            <a:lnSpc>
              <a:spcPct val="100000"/>
            </a:lnSpc>
          </a:pPr>
          <a:endParaRPr lang="en-US"/>
        </a:p>
      </dgm:t>
    </dgm:pt>
    <dgm:pt modelId="{2680A468-DFD3-4A43-BC97-E17066EF03A0}">
      <dgm:prSet/>
      <dgm:spPr/>
      <dgm:t>
        <a:bodyPr/>
        <a:lstStyle/>
        <a:p>
          <a:pPr>
            <a:lnSpc>
              <a:spcPct val="100000"/>
            </a:lnSpc>
          </a:pPr>
          <a:r>
            <a:rPr lang="en-IN"/>
            <a:t>Objective</a:t>
          </a:r>
          <a:endParaRPr lang="en-US"/>
        </a:p>
      </dgm:t>
    </dgm:pt>
    <dgm:pt modelId="{30708803-FC32-47B7-AE42-6F9EEDB2625A}" type="parTrans" cxnId="{5B78544D-F5AF-4580-9D4E-7E53B7F147F5}">
      <dgm:prSet/>
      <dgm:spPr/>
      <dgm:t>
        <a:bodyPr/>
        <a:lstStyle/>
        <a:p>
          <a:endParaRPr lang="en-US"/>
        </a:p>
      </dgm:t>
    </dgm:pt>
    <dgm:pt modelId="{4BC9B1E1-16D8-430D-9E25-624B3FF6B0D7}" type="sibTrans" cxnId="{5B78544D-F5AF-4580-9D4E-7E53B7F147F5}">
      <dgm:prSet/>
      <dgm:spPr/>
      <dgm:t>
        <a:bodyPr/>
        <a:lstStyle/>
        <a:p>
          <a:pPr>
            <a:lnSpc>
              <a:spcPct val="100000"/>
            </a:lnSpc>
          </a:pPr>
          <a:endParaRPr lang="en-US"/>
        </a:p>
      </dgm:t>
    </dgm:pt>
    <dgm:pt modelId="{52D303D5-7237-4A25-9492-CF7A5EE877B6}">
      <dgm:prSet/>
      <dgm:spPr/>
      <dgm:t>
        <a:bodyPr/>
        <a:lstStyle/>
        <a:p>
          <a:pPr>
            <a:lnSpc>
              <a:spcPct val="100000"/>
            </a:lnSpc>
          </a:pPr>
          <a:r>
            <a:rPr lang="en-IN"/>
            <a:t>Literature Survey</a:t>
          </a:r>
          <a:endParaRPr lang="en-US"/>
        </a:p>
      </dgm:t>
    </dgm:pt>
    <dgm:pt modelId="{B5218372-F6BA-4ECE-A302-F79614D41B6B}" type="parTrans" cxnId="{6A9A258B-B5C4-44EB-9CFE-A45957006F9D}">
      <dgm:prSet/>
      <dgm:spPr/>
      <dgm:t>
        <a:bodyPr/>
        <a:lstStyle/>
        <a:p>
          <a:endParaRPr lang="en-US"/>
        </a:p>
      </dgm:t>
    </dgm:pt>
    <dgm:pt modelId="{AF273F9C-F132-4350-B0BC-6D72BA16F82D}" type="sibTrans" cxnId="{6A9A258B-B5C4-44EB-9CFE-A45957006F9D}">
      <dgm:prSet/>
      <dgm:spPr/>
      <dgm:t>
        <a:bodyPr/>
        <a:lstStyle/>
        <a:p>
          <a:pPr>
            <a:lnSpc>
              <a:spcPct val="100000"/>
            </a:lnSpc>
          </a:pPr>
          <a:endParaRPr lang="en-US"/>
        </a:p>
      </dgm:t>
    </dgm:pt>
    <dgm:pt modelId="{CA0A7808-753B-4459-A881-62D58EC394CE}">
      <dgm:prSet/>
      <dgm:spPr/>
      <dgm:t>
        <a:bodyPr/>
        <a:lstStyle/>
        <a:p>
          <a:pPr>
            <a:lnSpc>
              <a:spcPct val="100000"/>
            </a:lnSpc>
          </a:pPr>
          <a:r>
            <a:rPr lang="en-IN"/>
            <a:t>Proposed System</a:t>
          </a:r>
          <a:endParaRPr lang="en-US"/>
        </a:p>
      </dgm:t>
    </dgm:pt>
    <dgm:pt modelId="{E7E51E0B-A0DD-4F22-8345-38EE33D91002}" type="parTrans" cxnId="{5D11C87F-FF4C-4F5B-903B-7D76BFF418E7}">
      <dgm:prSet/>
      <dgm:spPr/>
      <dgm:t>
        <a:bodyPr/>
        <a:lstStyle/>
        <a:p>
          <a:endParaRPr lang="en-US"/>
        </a:p>
      </dgm:t>
    </dgm:pt>
    <dgm:pt modelId="{125C7C65-76D1-4599-BFBE-0B0AF7D282C5}" type="sibTrans" cxnId="{5D11C87F-FF4C-4F5B-903B-7D76BFF418E7}">
      <dgm:prSet/>
      <dgm:spPr/>
      <dgm:t>
        <a:bodyPr/>
        <a:lstStyle/>
        <a:p>
          <a:pPr>
            <a:lnSpc>
              <a:spcPct val="100000"/>
            </a:lnSpc>
          </a:pPr>
          <a:endParaRPr lang="en-US"/>
        </a:p>
      </dgm:t>
    </dgm:pt>
    <dgm:pt modelId="{8BB9204C-1BBE-4C9E-A833-BCFDEFE19E84}">
      <dgm:prSet/>
      <dgm:spPr/>
      <dgm:t>
        <a:bodyPr/>
        <a:lstStyle/>
        <a:p>
          <a:pPr>
            <a:lnSpc>
              <a:spcPct val="100000"/>
            </a:lnSpc>
          </a:pPr>
          <a:r>
            <a:rPr lang="en-IN"/>
            <a:t>Output Screenshot</a:t>
          </a:r>
          <a:endParaRPr lang="en-US"/>
        </a:p>
      </dgm:t>
    </dgm:pt>
    <dgm:pt modelId="{70BCCB7D-5B9F-4C6A-88D3-13916D33E540}" type="parTrans" cxnId="{BAC9A82B-CA42-4A4F-9DC7-A27808CD86CE}">
      <dgm:prSet/>
      <dgm:spPr/>
      <dgm:t>
        <a:bodyPr/>
        <a:lstStyle/>
        <a:p>
          <a:endParaRPr lang="en-US"/>
        </a:p>
      </dgm:t>
    </dgm:pt>
    <dgm:pt modelId="{DC4F2538-B86A-424E-BBE3-656A27EA92AD}" type="sibTrans" cxnId="{BAC9A82B-CA42-4A4F-9DC7-A27808CD86CE}">
      <dgm:prSet/>
      <dgm:spPr/>
      <dgm:t>
        <a:bodyPr/>
        <a:lstStyle/>
        <a:p>
          <a:pPr>
            <a:lnSpc>
              <a:spcPct val="100000"/>
            </a:lnSpc>
          </a:pPr>
          <a:endParaRPr lang="en-US"/>
        </a:p>
      </dgm:t>
    </dgm:pt>
    <dgm:pt modelId="{35183550-DE12-4EC3-959F-36EC3DC168E0}">
      <dgm:prSet/>
      <dgm:spPr/>
      <dgm:t>
        <a:bodyPr/>
        <a:lstStyle/>
        <a:p>
          <a:pPr>
            <a:lnSpc>
              <a:spcPct val="100000"/>
            </a:lnSpc>
          </a:pPr>
          <a:r>
            <a:rPr lang="en-IN"/>
            <a:t>References</a:t>
          </a:r>
          <a:endParaRPr lang="en-US"/>
        </a:p>
      </dgm:t>
    </dgm:pt>
    <dgm:pt modelId="{ABE02684-45D4-494D-A891-9D76A58C7A11}" type="parTrans" cxnId="{1A3F840C-4D2C-4171-B054-F2EB9CC17A58}">
      <dgm:prSet/>
      <dgm:spPr/>
      <dgm:t>
        <a:bodyPr/>
        <a:lstStyle/>
        <a:p>
          <a:endParaRPr lang="en-US"/>
        </a:p>
      </dgm:t>
    </dgm:pt>
    <dgm:pt modelId="{C414AF55-1959-4981-8F62-CD30C2112E02}" type="sibTrans" cxnId="{1A3F840C-4D2C-4171-B054-F2EB9CC17A58}">
      <dgm:prSet/>
      <dgm:spPr/>
      <dgm:t>
        <a:bodyPr/>
        <a:lstStyle/>
        <a:p>
          <a:endParaRPr lang="en-US"/>
        </a:p>
      </dgm:t>
    </dgm:pt>
    <dgm:pt modelId="{D6DEC484-7DAC-4F37-8E61-0E5FBF90DB42}" type="pres">
      <dgm:prSet presAssocID="{CF7C2665-9C2A-4C89-9013-044C546219FA}" presName="root" presStyleCnt="0">
        <dgm:presLayoutVars>
          <dgm:dir/>
          <dgm:resizeHandles val="exact"/>
        </dgm:presLayoutVars>
      </dgm:prSet>
      <dgm:spPr/>
    </dgm:pt>
    <dgm:pt modelId="{3C697EB5-17DF-486D-B5F2-652A8417E9EC}" type="pres">
      <dgm:prSet presAssocID="{CF7C2665-9C2A-4C89-9013-044C546219FA}" presName="container" presStyleCnt="0">
        <dgm:presLayoutVars>
          <dgm:dir/>
          <dgm:resizeHandles val="exact"/>
        </dgm:presLayoutVars>
      </dgm:prSet>
      <dgm:spPr/>
    </dgm:pt>
    <dgm:pt modelId="{9F9572CD-64B5-49E5-9EFE-4EF3791DB374}" type="pres">
      <dgm:prSet presAssocID="{0E6C1C51-20B9-499B-8111-644B3E0841D5}" presName="compNode" presStyleCnt="0"/>
      <dgm:spPr/>
    </dgm:pt>
    <dgm:pt modelId="{284B9CBA-6C0F-4A54-A842-5B4E4B8FB660}" type="pres">
      <dgm:prSet presAssocID="{0E6C1C51-20B9-499B-8111-644B3E0841D5}" presName="iconBgRect" presStyleLbl="bgShp" presStyleIdx="0" presStyleCnt="7"/>
      <dgm:spPr/>
    </dgm:pt>
    <dgm:pt modelId="{C44B7BA6-5F14-4749-AB18-6B79AC13CB2D}" type="pres">
      <dgm:prSet presAssocID="{0E6C1C51-20B9-499B-8111-644B3E0841D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07A92D4C-95D6-43A5-A9E9-6B9914C20285}" type="pres">
      <dgm:prSet presAssocID="{0E6C1C51-20B9-499B-8111-644B3E0841D5}" presName="spaceRect" presStyleCnt="0"/>
      <dgm:spPr/>
    </dgm:pt>
    <dgm:pt modelId="{17E65BF8-53E6-4013-B810-948B79E92706}" type="pres">
      <dgm:prSet presAssocID="{0E6C1C51-20B9-499B-8111-644B3E0841D5}" presName="textRect" presStyleLbl="revTx" presStyleIdx="0" presStyleCnt="7">
        <dgm:presLayoutVars>
          <dgm:chMax val="1"/>
          <dgm:chPref val="1"/>
        </dgm:presLayoutVars>
      </dgm:prSet>
      <dgm:spPr/>
    </dgm:pt>
    <dgm:pt modelId="{32EDCFDC-8B7B-4E1B-9C50-490015308532}" type="pres">
      <dgm:prSet presAssocID="{F50CDCB8-6970-4EFD-9C01-724BF4EAEFB2}" presName="sibTrans" presStyleLbl="sibTrans2D1" presStyleIdx="0" presStyleCnt="0"/>
      <dgm:spPr/>
    </dgm:pt>
    <dgm:pt modelId="{69E2C008-25A1-4CC2-803F-8D123D042986}" type="pres">
      <dgm:prSet presAssocID="{19B4697C-53D3-430B-A7F6-8D8723642EBD}" presName="compNode" presStyleCnt="0"/>
      <dgm:spPr/>
    </dgm:pt>
    <dgm:pt modelId="{8D7E7360-52E6-4954-AFC2-BB7AE0533AA9}" type="pres">
      <dgm:prSet presAssocID="{19B4697C-53D3-430B-A7F6-8D8723642EBD}" presName="iconBgRect" presStyleLbl="bgShp" presStyleIdx="1" presStyleCnt="7"/>
      <dgm:spPr/>
    </dgm:pt>
    <dgm:pt modelId="{E8CA9357-664C-479F-BAB7-59542646CAF2}" type="pres">
      <dgm:prSet presAssocID="{19B4697C-53D3-430B-A7F6-8D8723642EB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gnifying glass"/>
        </a:ext>
      </dgm:extLst>
    </dgm:pt>
    <dgm:pt modelId="{8143A844-31B2-4F4D-BA79-1B1063FDAFA1}" type="pres">
      <dgm:prSet presAssocID="{19B4697C-53D3-430B-A7F6-8D8723642EBD}" presName="spaceRect" presStyleCnt="0"/>
      <dgm:spPr/>
    </dgm:pt>
    <dgm:pt modelId="{6C58D1C1-135D-437A-B3B0-C6A6A2FB11E1}" type="pres">
      <dgm:prSet presAssocID="{19B4697C-53D3-430B-A7F6-8D8723642EBD}" presName="textRect" presStyleLbl="revTx" presStyleIdx="1" presStyleCnt="7">
        <dgm:presLayoutVars>
          <dgm:chMax val="1"/>
          <dgm:chPref val="1"/>
        </dgm:presLayoutVars>
      </dgm:prSet>
      <dgm:spPr/>
    </dgm:pt>
    <dgm:pt modelId="{23700C2F-E9E5-437B-92EB-9FE436722A5F}" type="pres">
      <dgm:prSet presAssocID="{C880A8C2-5FAC-45A4-BFC4-D28B59B436B0}" presName="sibTrans" presStyleLbl="sibTrans2D1" presStyleIdx="0" presStyleCnt="0"/>
      <dgm:spPr/>
    </dgm:pt>
    <dgm:pt modelId="{341497D8-E24F-48A4-A805-D4CEC4AFE256}" type="pres">
      <dgm:prSet presAssocID="{2680A468-DFD3-4A43-BC97-E17066EF03A0}" presName="compNode" presStyleCnt="0"/>
      <dgm:spPr/>
    </dgm:pt>
    <dgm:pt modelId="{A124D54E-D023-45E4-8C5B-AB19C9168D85}" type="pres">
      <dgm:prSet presAssocID="{2680A468-DFD3-4A43-BC97-E17066EF03A0}" presName="iconBgRect" presStyleLbl="bgShp" presStyleIdx="2" presStyleCnt="7"/>
      <dgm:spPr/>
    </dgm:pt>
    <dgm:pt modelId="{DA1D320A-A283-4412-A634-9FA64C3BA478}" type="pres">
      <dgm:prSet presAssocID="{2680A468-DFD3-4A43-BC97-E17066EF03A0}"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A40A138F-3CB9-459D-A7BB-DE395DE081A2}" type="pres">
      <dgm:prSet presAssocID="{2680A468-DFD3-4A43-BC97-E17066EF03A0}" presName="spaceRect" presStyleCnt="0"/>
      <dgm:spPr/>
    </dgm:pt>
    <dgm:pt modelId="{4F4C5F0D-C40F-4FF7-9ABF-E902A5974637}" type="pres">
      <dgm:prSet presAssocID="{2680A468-DFD3-4A43-BC97-E17066EF03A0}" presName="textRect" presStyleLbl="revTx" presStyleIdx="2" presStyleCnt="7">
        <dgm:presLayoutVars>
          <dgm:chMax val="1"/>
          <dgm:chPref val="1"/>
        </dgm:presLayoutVars>
      </dgm:prSet>
      <dgm:spPr/>
    </dgm:pt>
    <dgm:pt modelId="{D248E477-50EB-4C6B-9F95-ACE83817687A}" type="pres">
      <dgm:prSet presAssocID="{4BC9B1E1-16D8-430D-9E25-624B3FF6B0D7}" presName="sibTrans" presStyleLbl="sibTrans2D1" presStyleIdx="0" presStyleCnt="0"/>
      <dgm:spPr/>
    </dgm:pt>
    <dgm:pt modelId="{F4221E23-38A0-4605-96CD-AF59A2127C4F}" type="pres">
      <dgm:prSet presAssocID="{52D303D5-7237-4A25-9492-CF7A5EE877B6}" presName="compNode" presStyleCnt="0"/>
      <dgm:spPr/>
    </dgm:pt>
    <dgm:pt modelId="{CED84651-851F-4AC4-8592-EFCDE03C5EBC}" type="pres">
      <dgm:prSet presAssocID="{52D303D5-7237-4A25-9492-CF7A5EE877B6}" presName="iconBgRect" presStyleLbl="bgShp" presStyleIdx="3" presStyleCnt="7"/>
      <dgm:spPr/>
    </dgm:pt>
    <dgm:pt modelId="{124277E4-AD45-4FDC-A439-0D239E1691D6}" type="pres">
      <dgm:prSet presAssocID="{52D303D5-7237-4A25-9492-CF7A5EE877B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05E1DBAC-BD9C-44B9-869C-056FA0685EEF}" type="pres">
      <dgm:prSet presAssocID="{52D303D5-7237-4A25-9492-CF7A5EE877B6}" presName="spaceRect" presStyleCnt="0"/>
      <dgm:spPr/>
    </dgm:pt>
    <dgm:pt modelId="{3819B001-696E-4205-AC14-6B3E357EB852}" type="pres">
      <dgm:prSet presAssocID="{52D303D5-7237-4A25-9492-CF7A5EE877B6}" presName="textRect" presStyleLbl="revTx" presStyleIdx="3" presStyleCnt="7">
        <dgm:presLayoutVars>
          <dgm:chMax val="1"/>
          <dgm:chPref val="1"/>
        </dgm:presLayoutVars>
      </dgm:prSet>
      <dgm:spPr/>
    </dgm:pt>
    <dgm:pt modelId="{44A98609-05B0-454B-BD49-D6BF17AAD353}" type="pres">
      <dgm:prSet presAssocID="{AF273F9C-F132-4350-B0BC-6D72BA16F82D}" presName="sibTrans" presStyleLbl="sibTrans2D1" presStyleIdx="0" presStyleCnt="0"/>
      <dgm:spPr/>
    </dgm:pt>
    <dgm:pt modelId="{9B62061D-C53E-405A-ABE8-4015919708D5}" type="pres">
      <dgm:prSet presAssocID="{CA0A7808-753B-4459-A881-62D58EC394CE}" presName="compNode" presStyleCnt="0"/>
      <dgm:spPr/>
    </dgm:pt>
    <dgm:pt modelId="{A8B3C99F-D111-4FB1-9122-D23358B20E7F}" type="pres">
      <dgm:prSet presAssocID="{CA0A7808-753B-4459-A881-62D58EC394CE}" presName="iconBgRect" presStyleLbl="bgShp" presStyleIdx="4" presStyleCnt="7"/>
      <dgm:spPr/>
    </dgm:pt>
    <dgm:pt modelId="{60CCD962-C816-41F0-8961-E08980B75F22}" type="pres">
      <dgm:prSet presAssocID="{CA0A7808-753B-4459-A881-62D58EC394C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omputer"/>
        </a:ext>
      </dgm:extLst>
    </dgm:pt>
    <dgm:pt modelId="{3FE67E95-C684-42FA-9200-263C2F2D1E77}" type="pres">
      <dgm:prSet presAssocID="{CA0A7808-753B-4459-A881-62D58EC394CE}" presName="spaceRect" presStyleCnt="0"/>
      <dgm:spPr/>
    </dgm:pt>
    <dgm:pt modelId="{75CAF4CC-619A-4B41-9EB8-427EB2C3C140}" type="pres">
      <dgm:prSet presAssocID="{CA0A7808-753B-4459-A881-62D58EC394CE}" presName="textRect" presStyleLbl="revTx" presStyleIdx="4" presStyleCnt="7">
        <dgm:presLayoutVars>
          <dgm:chMax val="1"/>
          <dgm:chPref val="1"/>
        </dgm:presLayoutVars>
      </dgm:prSet>
      <dgm:spPr/>
    </dgm:pt>
    <dgm:pt modelId="{F9C68DC5-50AA-43F1-B97E-707552AF7E3A}" type="pres">
      <dgm:prSet presAssocID="{125C7C65-76D1-4599-BFBE-0B0AF7D282C5}" presName="sibTrans" presStyleLbl="sibTrans2D1" presStyleIdx="0" presStyleCnt="0"/>
      <dgm:spPr/>
    </dgm:pt>
    <dgm:pt modelId="{DC0DB39D-66A6-4548-8997-9B048136FB3D}" type="pres">
      <dgm:prSet presAssocID="{8BB9204C-1BBE-4C9E-A833-BCFDEFE19E84}" presName="compNode" presStyleCnt="0"/>
      <dgm:spPr/>
    </dgm:pt>
    <dgm:pt modelId="{CF6775FC-2372-48BA-9CDD-2C6257A19347}" type="pres">
      <dgm:prSet presAssocID="{8BB9204C-1BBE-4C9E-A833-BCFDEFE19E84}" presName="iconBgRect" presStyleLbl="bgShp" presStyleIdx="5" presStyleCnt="7"/>
      <dgm:spPr/>
    </dgm:pt>
    <dgm:pt modelId="{0D9975BD-CE83-4F08-ABE7-74BE0DFE7E5E}" type="pres">
      <dgm:prSet presAssocID="{8BB9204C-1BBE-4C9E-A833-BCFDEFE19E8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amera"/>
        </a:ext>
      </dgm:extLst>
    </dgm:pt>
    <dgm:pt modelId="{63798857-CCBF-419D-83D7-131945F361A9}" type="pres">
      <dgm:prSet presAssocID="{8BB9204C-1BBE-4C9E-A833-BCFDEFE19E84}" presName="spaceRect" presStyleCnt="0"/>
      <dgm:spPr/>
    </dgm:pt>
    <dgm:pt modelId="{B2243B6B-91CB-4942-A924-89F3D0D9231B}" type="pres">
      <dgm:prSet presAssocID="{8BB9204C-1BBE-4C9E-A833-BCFDEFE19E84}" presName="textRect" presStyleLbl="revTx" presStyleIdx="5" presStyleCnt="7">
        <dgm:presLayoutVars>
          <dgm:chMax val="1"/>
          <dgm:chPref val="1"/>
        </dgm:presLayoutVars>
      </dgm:prSet>
      <dgm:spPr/>
    </dgm:pt>
    <dgm:pt modelId="{682BA742-2A0F-4565-99E4-B00B374F76D7}" type="pres">
      <dgm:prSet presAssocID="{DC4F2538-B86A-424E-BBE3-656A27EA92AD}" presName="sibTrans" presStyleLbl="sibTrans2D1" presStyleIdx="0" presStyleCnt="0"/>
      <dgm:spPr/>
    </dgm:pt>
    <dgm:pt modelId="{497170A2-809F-45B3-AEDF-A6FDA0C2CE24}" type="pres">
      <dgm:prSet presAssocID="{35183550-DE12-4EC3-959F-36EC3DC168E0}" presName="compNode" presStyleCnt="0"/>
      <dgm:spPr/>
    </dgm:pt>
    <dgm:pt modelId="{27B13640-5C15-45A7-A674-DDF68971D311}" type="pres">
      <dgm:prSet presAssocID="{35183550-DE12-4EC3-959F-36EC3DC168E0}" presName="iconBgRect" presStyleLbl="bgShp" presStyleIdx="6" presStyleCnt="7"/>
      <dgm:spPr/>
    </dgm:pt>
    <dgm:pt modelId="{B4652EAF-1E7E-4BE3-8CA3-05E687AF3C6A}" type="pres">
      <dgm:prSet presAssocID="{35183550-DE12-4EC3-959F-36EC3DC168E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Open Book"/>
        </a:ext>
      </dgm:extLst>
    </dgm:pt>
    <dgm:pt modelId="{620D9B68-3276-4778-8205-C8765C0DB596}" type="pres">
      <dgm:prSet presAssocID="{35183550-DE12-4EC3-959F-36EC3DC168E0}" presName="spaceRect" presStyleCnt="0"/>
      <dgm:spPr/>
    </dgm:pt>
    <dgm:pt modelId="{BAE79FA8-E3C2-4EA4-9756-C08755D90094}" type="pres">
      <dgm:prSet presAssocID="{35183550-DE12-4EC3-959F-36EC3DC168E0}" presName="textRect" presStyleLbl="revTx" presStyleIdx="6" presStyleCnt="7">
        <dgm:presLayoutVars>
          <dgm:chMax val="1"/>
          <dgm:chPref val="1"/>
        </dgm:presLayoutVars>
      </dgm:prSet>
      <dgm:spPr/>
    </dgm:pt>
  </dgm:ptLst>
  <dgm:cxnLst>
    <dgm:cxn modelId="{BC5FB103-0BFE-4E9C-A007-5A404C13097C}" type="presOf" srcId="{4BC9B1E1-16D8-430D-9E25-624B3FF6B0D7}" destId="{D248E477-50EB-4C6B-9F95-ACE83817687A}" srcOrd="0" destOrd="0" presId="urn:microsoft.com/office/officeart/2018/2/layout/IconCircleList"/>
    <dgm:cxn modelId="{3B548208-394B-42D8-BBEB-50D8FAC26DD6}" type="presOf" srcId="{DC4F2538-B86A-424E-BBE3-656A27EA92AD}" destId="{682BA742-2A0F-4565-99E4-B00B374F76D7}" srcOrd="0" destOrd="0" presId="urn:microsoft.com/office/officeart/2018/2/layout/IconCircleList"/>
    <dgm:cxn modelId="{1A3F840C-4D2C-4171-B054-F2EB9CC17A58}" srcId="{CF7C2665-9C2A-4C89-9013-044C546219FA}" destId="{35183550-DE12-4EC3-959F-36EC3DC168E0}" srcOrd="6" destOrd="0" parTransId="{ABE02684-45D4-494D-A891-9D76A58C7A11}" sibTransId="{C414AF55-1959-4981-8F62-CD30C2112E02}"/>
    <dgm:cxn modelId="{DF47F10C-ED87-4F40-8CA1-32CFE5A269FD}" type="presOf" srcId="{F50CDCB8-6970-4EFD-9C01-724BF4EAEFB2}" destId="{32EDCFDC-8B7B-4E1B-9C50-490015308532}" srcOrd="0" destOrd="0" presId="urn:microsoft.com/office/officeart/2018/2/layout/IconCircleList"/>
    <dgm:cxn modelId="{FE58B70D-6B62-4D0C-BDC7-62E64F087F1A}" type="presOf" srcId="{2680A468-DFD3-4A43-BC97-E17066EF03A0}" destId="{4F4C5F0D-C40F-4FF7-9ABF-E902A5974637}" srcOrd="0" destOrd="0" presId="urn:microsoft.com/office/officeart/2018/2/layout/IconCircleList"/>
    <dgm:cxn modelId="{8D7DFA25-F431-48B2-B8CC-1C267F7CB364}" type="presOf" srcId="{8BB9204C-1BBE-4C9E-A833-BCFDEFE19E84}" destId="{B2243B6B-91CB-4942-A924-89F3D0D9231B}" srcOrd="0" destOrd="0" presId="urn:microsoft.com/office/officeart/2018/2/layout/IconCircleList"/>
    <dgm:cxn modelId="{BAC9A82B-CA42-4A4F-9DC7-A27808CD86CE}" srcId="{CF7C2665-9C2A-4C89-9013-044C546219FA}" destId="{8BB9204C-1BBE-4C9E-A833-BCFDEFE19E84}" srcOrd="5" destOrd="0" parTransId="{70BCCB7D-5B9F-4C6A-88D3-13916D33E540}" sibTransId="{DC4F2538-B86A-424E-BBE3-656A27EA92AD}"/>
    <dgm:cxn modelId="{C51AE133-E5B6-4E29-9762-0535BEF011A4}" type="presOf" srcId="{CF7C2665-9C2A-4C89-9013-044C546219FA}" destId="{D6DEC484-7DAC-4F37-8E61-0E5FBF90DB42}" srcOrd="0" destOrd="0" presId="urn:microsoft.com/office/officeart/2018/2/layout/IconCircleList"/>
    <dgm:cxn modelId="{D0109A60-D1CC-40E2-991B-A67138CE9902}" type="presOf" srcId="{C880A8C2-5FAC-45A4-BFC4-D28B59B436B0}" destId="{23700C2F-E9E5-437B-92EB-9FE436722A5F}" srcOrd="0" destOrd="0" presId="urn:microsoft.com/office/officeart/2018/2/layout/IconCircleList"/>
    <dgm:cxn modelId="{5B78544D-F5AF-4580-9D4E-7E53B7F147F5}" srcId="{CF7C2665-9C2A-4C89-9013-044C546219FA}" destId="{2680A468-DFD3-4A43-BC97-E17066EF03A0}" srcOrd="2" destOrd="0" parTransId="{30708803-FC32-47B7-AE42-6F9EEDB2625A}" sibTransId="{4BC9B1E1-16D8-430D-9E25-624B3FF6B0D7}"/>
    <dgm:cxn modelId="{626F2F6F-EA40-49EF-8905-F47AB14DBF90}" srcId="{CF7C2665-9C2A-4C89-9013-044C546219FA}" destId="{0E6C1C51-20B9-499B-8111-644B3E0841D5}" srcOrd="0" destOrd="0" parTransId="{7FE89C20-31CC-448C-AD80-28113BA1B820}" sibTransId="{F50CDCB8-6970-4EFD-9C01-724BF4EAEFB2}"/>
    <dgm:cxn modelId="{5D11C87F-FF4C-4F5B-903B-7D76BFF418E7}" srcId="{CF7C2665-9C2A-4C89-9013-044C546219FA}" destId="{CA0A7808-753B-4459-A881-62D58EC394CE}" srcOrd="4" destOrd="0" parTransId="{E7E51E0B-A0DD-4F22-8345-38EE33D91002}" sibTransId="{125C7C65-76D1-4599-BFBE-0B0AF7D282C5}"/>
    <dgm:cxn modelId="{5371D388-1FF4-40FB-8CE0-C5EE93270027}" type="presOf" srcId="{0E6C1C51-20B9-499B-8111-644B3E0841D5}" destId="{17E65BF8-53E6-4013-B810-948B79E92706}" srcOrd="0" destOrd="0" presId="urn:microsoft.com/office/officeart/2018/2/layout/IconCircleList"/>
    <dgm:cxn modelId="{6A9A258B-B5C4-44EB-9CFE-A45957006F9D}" srcId="{CF7C2665-9C2A-4C89-9013-044C546219FA}" destId="{52D303D5-7237-4A25-9492-CF7A5EE877B6}" srcOrd="3" destOrd="0" parTransId="{B5218372-F6BA-4ECE-A302-F79614D41B6B}" sibTransId="{AF273F9C-F132-4350-B0BC-6D72BA16F82D}"/>
    <dgm:cxn modelId="{1489D98F-DBED-46ED-96E6-6112C38024D2}" srcId="{CF7C2665-9C2A-4C89-9013-044C546219FA}" destId="{19B4697C-53D3-430B-A7F6-8D8723642EBD}" srcOrd="1" destOrd="0" parTransId="{75A919E1-06BE-4E4C-AFA9-FD4C971B8A6D}" sibTransId="{C880A8C2-5FAC-45A4-BFC4-D28B59B436B0}"/>
    <dgm:cxn modelId="{8A3F65B2-368F-4F19-8901-D03BD6FAC68B}" type="presOf" srcId="{52D303D5-7237-4A25-9492-CF7A5EE877B6}" destId="{3819B001-696E-4205-AC14-6B3E357EB852}" srcOrd="0" destOrd="0" presId="urn:microsoft.com/office/officeart/2018/2/layout/IconCircleList"/>
    <dgm:cxn modelId="{B739FAB9-E186-4BEF-A2F0-65F19F77E43B}" type="presOf" srcId="{35183550-DE12-4EC3-959F-36EC3DC168E0}" destId="{BAE79FA8-E3C2-4EA4-9756-C08755D90094}" srcOrd="0" destOrd="0" presId="urn:microsoft.com/office/officeart/2018/2/layout/IconCircleList"/>
    <dgm:cxn modelId="{096F3EBE-A6D1-4508-AEF9-4E8496959B10}" type="presOf" srcId="{CA0A7808-753B-4459-A881-62D58EC394CE}" destId="{75CAF4CC-619A-4B41-9EB8-427EB2C3C140}" srcOrd="0" destOrd="0" presId="urn:microsoft.com/office/officeart/2018/2/layout/IconCircleList"/>
    <dgm:cxn modelId="{797A25C9-14F4-4A00-9E8A-71C264E39BC3}" type="presOf" srcId="{19B4697C-53D3-430B-A7F6-8D8723642EBD}" destId="{6C58D1C1-135D-437A-B3B0-C6A6A2FB11E1}" srcOrd="0" destOrd="0" presId="urn:microsoft.com/office/officeart/2018/2/layout/IconCircleList"/>
    <dgm:cxn modelId="{6FCC3FDF-0C65-4489-8967-17DD76EECAFB}" type="presOf" srcId="{AF273F9C-F132-4350-B0BC-6D72BA16F82D}" destId="{44A98609-05B0-454B-BD49-D6BF17AAD353}" srcOrd="0" destOrd="0" presId="urn:microsoft.com/office/officeart/2018/2/layout/IconCircleList"/>
    <dgm:cxn modelId="{F1D049F1-2454-4533-A24F-0BDC5B1916F3}" type="presOf" srcId="{125C7C65-76D1-4599-BFBE-0B0AF7D282C5}" destId="{F9C68DC5-50AA-43F1-B97E-707552AF7E3A}" srcOrd="0" destOrd="0" presId="urn:microsoft.com/office/officeart/2018/2/layout/IconCircleList"/>
    <dgm:cxn modelId="{6A9B2011-843B-4D2B-9D80-F0206BB49B6B}" type="presParOf" srcId="{D6DEC484-7DAC-4F37-8E61-0E5FBF90DB42}" destId="{3C697EB5-17DF-486D-B5F2-652A8417E9EC}" srcOrd="0" destOrd="0" presId="urn:microsoft.com/office/officeart/2018/2/layout/IconCircleList"/>
    <dgm:cxn modelId="{3FEE5913-042A-4548-BFA0-FC54A80EFDDB}" type="presParOf" srcId="{3C697EB5-17DF-486D-B5F2-652A8417E9EC}" destId="{9F9572CD-64B5-49E5-9EFE-4EF3791DB374}" srcOrd="0" destOrd="0" presId="urn:microsoft.com/office/officeart/2018/2/layout/IconCircleList"/>
    <dgm:cxn modelId="{39341797-F94E-4B52-A42A-3C548E8183FF}" type="presParOf" srcId="{9F9572CD-64B5-49E5-9EFE-4EF3791DB374}" destId="{284B9CBA-6C0F-4A54-A842-5B4E4B8FB660}" srcOrd="0" destOrd="0" presId="urn:microsoft.com/office/officeart/2018/2/layout/IconCircleList"/>
    <dgm:cxn modelId="{92498A4E-3970-4BA0-8A4F-FD179EC3A46C}" type="presParOf" srcId="{9F9572CD-64B5-49E5-9EFE-4EF3791DB374}" destId="{C44B7BA6-5F14-4749-AB18-6B79AC13CB2D}" srcOrd="1" destOrd="0" presId="urn:microsoft.com/office/officeart/2018/2/layout/IconCircleList"/>
    <dgm:cxn modelId="{1CA5E40B-2B14-4339-9B93-3AF9FCB9F7E0}" type="presParOf" srcId="{9F9572CD-64B5-49E5-9EFE-4EF3791DB374}" destId="{07A92D4C-95D6-43A5-A9E9-6B9914C20285}" srcOrd="2" destOrd="0" presId="urn:microsoft.com/office/officeart/2018/2/layout/IconCircleList"/>
    <dgm:cxn modelId="{EC3FB4EE-E7AF-4520-BA40-89A0E3FB6404}" type="presParOf" srcId="{9F9572CD-64B5-49E5-9EFE-4EF3791DB374}" destId="{17E65BF8-53E6-4013-B810-948B79E92706}" srcOrd="3" destOrd="0" presId="urn:microsoft.com/office/officeart/2018/2/layout/IconCircleList"/>
    <dgm:cxn modelId="{4E535303-E6D3-4BF8-80BC-3DF7AE2D4CB5}" type="presParOf" srcId="{3C697EB5-17DF-486D-B5F2-652A8417E9EC}" destId="{32EDCFDC-8B7B-4E1B-9C50-490015308532}" srcOrd="1" destOrd="0" presId="urn:microsoft.com/office/officeart/2018/2/layout/IconCircleList"/>
    <dgm:cxn modelId="{53A21C36-BD39-47C7-98B9-F959E0D35198}" type="presParOf" srcId="{3C697EB5-17DF-486D-B5F2-652A8417E9EC}" destId="{69E2C008-25A1-4CC2-803F-8D123D042986}" srcOrd="2" destOrd="0" presId="urn:microsoft.com/office/officeart/2018/2/layout/IconCircleList"/>
    <dgm:cxn modelId="{BB16DA86-1A48-415E-8EC3-A4DD3D3BDBAA}" type="presParOf" srcId="{69E2C008-25A1-4CC2-803F-8D123D042986}" destId="{8D7E7360-52E6-4954-AFC2-BB7AE0533AA9}" srcOrd="0" destOrd="0" presId="urn:microsoft.com/office/officeart/2018/2/layout/IconCircleList"/>
    <dgm:cxn modelId="{9DFB8F18-A5AA-43F1-A887-207AF86E4C08}" type="presParOf" srcId="{69E2C008-25A1-4CC2-803F-8D123D042986}" destId="{E8CA9357-664C-479F-BAB7-59542646CAF2}" srcOrd="1" destOrd="0" presId="urn:microsoft.com/office/officeart/2018/2/layout/IconCircleList"/>
    <dgm:cxn modelId="{BF982457-DC03-4D52-9DD2-4096DFAE9CFF}" type="presParOf" srcId="{69E2C008-25A1-4CC2-803F-8D123D042986}" destId="{8143A844-31B2-4F4D-BA79-1B1063FDAFA1}" srcOrd="2" destOrd="0" presId="urn:microsoft.com/office/officeart/2018/2/layout/IconCircleList"/>
    <dgm:cxn modelId="{61080DF3-8540-4304-9EEE-5D4C23CD05BC}" type="presParOf" srcId="{69E2C008-25A1-4CC2-803F-8D123D042986}" destId="{6C58D1C1-135D-437A-B3B0-C6A6A2FB11E1}" srcOrd="3" destOrd="0" presId="urn:microsoft.com/office/officeart/2018/2/layout/IconCircleList"/>
    <dgm:cxn modelId="{81A576AC-3F31-457D-B055-F01B2DA29CBB}" type="presParOf" srcId="{3C697EB5-17DF-486D-B5F2-652A8417E9EC}" destId="{23700C2F-E9E5-437B-92EB-9FE436722A5F}" srcOrd="3" destOrd="0" presId="urn:microsoft.com/office/officeart/2018/2/layout/IconCircleList"/>
    <dgm:cxn modelId="{710D4A25-6B7B-47B6-8A5C-C8C6013E3C2B}" type="presParOf" srcId="{3C697EB5-17DF-486D-B5F2-652A8417E9EC}" destId="{341497D8-E24F-48A4-A805-D4CEC4AFE256}" srcOrd="4" destOrd="0" presId="urn:microsoft.com/office/officeart/2018/2/layout/IconCircleList"/>
    <dgm:cxn modelId="{9C8FCF28-9EE9-4F5C-8692-5DB6FF5C27B6}" type="presParOf" srcId="{341497D8-E24F-48A4-A805-D4CEC4AFE256}" destId="{A124D54E-D023-45E4-8C5B-AB19C9168D85}" srcOrd="0" destOrd="0" presId="urn:microsoft.com/office/officeart/2018/2/layout/IconCircleList"/>
    <dgm:cxn modelId="{BBAA1723-2B6E-4DA4-973A-741A979C73DA}" type="presParOf" srcId="{341497D8-E24F-48A4-A805-D4CEC4AFE256}" destId="{DA1D320A-A283-4412-A634-9FA64C3BA478}" srcOrd="1" destOrd="0" presId="urn:microsoft.com/office/officeart/2018/2/layout/IconCircleList"/>
    <dgm:cxn modelId="{5447CD88-A457-4822-89E1-F5825FA204DA}" type="presParOf" srcId="{341497D8-E24F-48A4-A805-D4CEC4AFE256}" destId="{A40A138F-3CB9-459D-A7BB-DE395DE081A2}" srcOrd="2" destOrd="0" presId="urn:microsoft.com/office/officeart/2018/2/layout/IconCircleList"/>
    <dgm:cxn modelId="{EC6B213F-0170-4C7F-8074-521B48A019B5}" type="presParOf" srcId="{341497D8-E24F-48A4-A805-D4CEC4AFE256}" destId="{4F4C5F0D-C40F-4FF7-9ABF-E902A5974637}" srcOrd="3" destOrd="0" presId="urn:microsoft.com/office/officeart/2018/2/layout/IconCircleList"/>
    <dgm:cxn modelId="{11D5E090-A00B-48D2-84EA-82DD2A71363B}" type="presParOf" srcId="{3C697EB5-17DF-486D-B5F2-652A8417E9EC}" destId="{D248E477-50EB-4C6B-9F95-ACE83817687A}" srcOrd="5" destOrd="0" presId="urn:microsoft.com/office/officeart/2018/2/layout/IconCircleList"/>
    <dgm:cxn modelId="{984BD0A6-32BF-40FD-A486-988E83B80D9F}" type="presParOf" srcId="{3C697EB5-17DF-486D-B5F2-652A8417E9EC}" destId="{F4221E23-38A0-4605-96CD-AF59A2127C4F}" srcOrd="6" destOrd="0" presId="urn:microsoft.com/office/officeart/2018/2/layout/IconCircleList"/>
    <dgm:cxn modelId="{E3E0A261-9427-4990-B174-579F36809F34}" type="presParOf" srcId="{F4221E23-38A0-4605-96CD-AF59A2127C4F}" destId="{CED84651-851F-4AC4-8592-EFCDE03C5EBC}" srcOrd="0" destOrd="0" presId="urn:microsoft.com/office/officeart/2018/2/layout/IconCircleList"/>
    <dgm:cxn modelId="{61AC2AB5-0C5C-413B-B3EB-07BBB845F7B1}" type="presParOf" srcId="{F4221E23-38A0-4605-96CD-AF59A2127C4F}" destId="{124277E4-AD45-4FDC-A439-0D239E1691D6}" srcOrd="1" destOrd="0" presId="urn:microsoft.com/office/officeart/2018/2/layout/IconCircleList"/>
    <dgm:cxn modelId="{3173EA11-0FCC-451E-93FE-6B05F009E0F7}" type="presParOf" srcId="{F4221E23-38A0-4605-96CD-AF59A2127C4F}" destId="{05E1DBAC-BD9C-44B9-869C-056FA0685EEF}" srcOrd="2" destOrd="0" presId="urn:microsoft.com/office/officeart/2018/2/layout/IconCircleList"/>
    <dgm:cxn modelId="{3588B4D5-FB4D-49F0-93E5-3EB7AB549DB4}" type="presParOf" srcId="{F4221E23-38A0-4605-96CD-AF59A2127C4F}" destId="{3819B001-696E-4205-AC14-6B3E357EB852}" srcOrd="3" destOrd="0" presId="urn:microsoft.com/office/officeart/2018/2/layout/IconCircleList"/>
    <dgm:cxn modelId="{64079829-EA1A-4981-AF20-C81A62261FB1}" type="presParOf" srcId="{3C697EB5-17DF-486D-B5F2-652A8417E9EC}" destId="{44A98609-05B0-454B-BD49-D6BF17AAD353}" srcOrd="7" destOrd="0" presId="urn:microsoft.com/office/officeart/2018/2/layout/IconCircleList"/>
    <dgm:cxn modelId="{6434BDD0-64EC-4CF1-8F24-223E55B4C99B}" type="presParOf" srcId="{3C697EB5-17DF-486D-B5F2-652A8417E9EC}" destId="{9B62061D-C53E-405A-ABE8-4015919708D5}" srcOrd="8" destOrd="0" presId="urn:microsoft.com/office/officeart/2018/2/layout/IconCircleList"/>
    <dgm:cxn modelId="{6E4829E6-0B1A-4C04-AB14-EEBFFE90C56D}" type="presParOf" srcId="{9B62061D-C53E-405A-ABE8-4015919708D5}" destId="{A8B3C99F-D111-4FB1-9122-D23358B20E7F}" srcOrd="0" destOrd="0" presId="urn:microsoft.com/office/officeart/2018/2/layout/IconCircleList"/>
    <dgm:cxn modelId="{68978032-A8A2-4F67-BDC4-2159FE67072C}" type="presParOf" srcId="{9B62061D-C53E-405A-ABE8-4015919708D5}" destId="{60CCD962-C816-41F0-8961-E08980B75F22}" srcOrd="1" destOrd="0" presId="urn:microsoft.com/office/officeart/2018/2/layout/IconCircleList"/>
    <dgm:cxn modelId="{0D2CCBC3-9C55-4822-8FD0-D73D56F19506}" type="presParOf" srcId="{9B62061D-C53E-405A-ABE8-4015919708D5}" destId="{3FE67E95-C684-42FA-9200-263C2F2D1E77}" srcOrd="2" destOrd="0" presId="urn:microsoft.com/office/officeart/2018/2/layout/IconCircleList"/>
    <dgm:cxn modelId="{90C05ABF-C607-4531-99FC-FAF5FF0A353A}" type="presParOf" srcId="{9B62061D-C53E-405A-ABE8-4015919708D5}" destId="{75CAF4CC-619A-4B41-9EB8-427EB2C3C140}" srcOrd="3" destOrd="0" presId="urn:microsoft.com/office/officeart/2018/2/layout/IconCircleList"/>
    <dgm:cxn modelId="{6DF6E918-1712-4623-BF42-F3975AF74E92}" type="presParOf" srcId="{3C697EB5-17DF-486D-B5F2-652A8417E9EC}" destId="{F9C68DC5-50AA-43F1-B97E-707552AF7E3A}" srcOrd="9" destOrd="0" presId="urn:microsoft.com/office/officeart/2018/2/layout/IconCircleList"/>
    <dgm:cxn modelId="{33892895-23B4-4DF9-AF1C-BC74BEF63EA9}" type="presParOf" srcId="{3C697EB5-17DF-486D-B5F2-652A8417E9EC}" destId="{DC0DB39D-66A6-4548-8997-9B048136FB3D}" srcOrd="10" destOrd="0" presId="urn:microsoft.com/office/officeart/2018/2/layout/IconCircleList"/>
    <dgm:cxn modelId="{B297F65D-455D-4B04-B2C8-4DE97625EACE}" type="presParOf" srcId="{DC0DB39D-66A6-4548-8997-9B048136FB3D}" destId="{CF6775FC-2372-48BA-9CDD-2C6257A19347}" srcOrd="0" destOrd="0" presId="urn:microsoft.com/office/officeart/2018/2/layout/IconCircleList"/>
    <dgm:cxn modelId="{760E6490-2D08-47BF-8483-9AE6E24AECBD}" type="presParOf" srcId="{DC0DB39D-66A6-4548-8997-9B048136FB3D}" destId="{0D9975BD-CE83-4F08-ABE7-74BE0DFE7E5E}" srcOrd="1" destOrd="0" presId="urn:microsoft.com/office/officeart/2018/2/layout/IconCircleList"/>
    <dgm:cxn modelId="{D5AB1CAF-B3B7-4F1E-ABBD-78C54677DAB0}" type="presParOf" srcId="{DC0DB39D-66A6-4548-8997-9B048136FB3D}" destId="{63798857-CCBF-419D-83D7-131945F361A9}" srcOrd="2" destOrd="0" presId="urn:microsoft.com/office/officeart/2018/2/layout/IconCircleList"/>
    <dgm:cxn modelId="{7E9AF3DE-28C7-498B-B8FF-62DE55B97B43}" type="presParOf" srcId="{DC0DB39D-66A6-4548-8997-9B048136FB3D}" destId="{B2243B6B-91CB-4942-A924-89F3D0D9231B}" srcOrd="3" destOrd="0" presId="urn:microsoft.com/office/officeart/2018/2/layout/IconCircleList"/>
    <dgm:cxn modelId="{4802B3B4-BE82-45EB-81D3-C96DD1E72C3A}" type="presParOf" srcId="{3C697EB5-17DF-486D-B5F2-652A8417E9EC}" destId="{682BA742-2A0F-4565-99E4-B00B374F76D7}" srcOrd="11" destOrd="0" presId="urn:microsoft.com/office/officeart/2018/2/layout/IconCircleList"/>
    <dgm:cxn modelId="{17C57C45-3E4E-4211-9D6C-88265D874201}" type="presParOf" srcId="{3C697EB5-17DF-486D-B5F2-652A8417E9EC}" destId="{497170A2-809F-45B3-AEDF-A6FDA0C2CE24}" srcOrd="12" destOrd="0" presId="urn:microsoft.com/office/officeart/2018/2/layout/IconCircleList"/>
    <dgm:cxn modelId="{46CE4C46-69C2-4506-8E96-78F51BEC38CF}" type="presParOf" srcId="{497170A2-809F-45B3-AEDF-A6FDA0C2CE24}" destId="{27B13640-5C15-45A7-A674-DDF68971D311}" srcOrd="0" destOrd="0" presId="urn:microsoft.com/office/officeart/2018/2/layout/IconCircleList"/>
    <dgm:cxn modelId="{7A7DECA9-644B-4D54-9286-AE37CD462B44}" type="presParOf" srcId="{497170A2-809F-45B3-AEDF-A6FDA0C2CE24}" destId="{B4652EAF-1E7E-4BE3-8CA3-05E687AF3C6A}" srcOrd="1" destOrd="0" presId="urn:microsoft.com/office/officeart/2018/2/layout/IconCircleList"/>
    <dgm:cxn modelId="{F8D31645-C98F-45A9-9EF2-8DDBAA2AF1D2}" type="presParOf" srcId="{497170A2-809F-45B3-AEDF-A6FDA0C2CE24}" destId="{620D9B68-3276-4778-8205-C8765C0DB596}" srcOrd="2" destOrd="0" presId="urn:microsoft.com/office/officeart/2018/2/layout/IconCircleList"/>
    <dgm:cxn modelId="{19043120-BD0D-48B5-BDDC-ED920E4C22CB}" type="presParOf" srcId="{497170A2-809F-45B3-AEDF-A6FDA0C2CE24}" destId="{BAE79FA8-E3C2-4EA4-9756-C08755D9009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81B3B3-E1E0-4374-B002-20E88FC79E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DE5BC5A-28FB-443C-B39C-09735FC79BB6}">
      <dgm:prSet/>
      <dgm:spPr/>
      <dgm:t>
        <a:bodyPr/>
        <a:lstStyle/>
        <a:p>
          <a:r>
            <a:rPr lang="en-US"/>
            <a:t>Traditional CNN-RNN: In traditional CNN-RNN models for image captioning, a convolutional neural network (CNN) is typically used for image feature extraction, followed by a recurrent neural network (RNN), often with LSTM or GRU cells, for generating captions sequentially.</a:t>
          </a:r>
        </a:p>
      </dgm:t>
    </dgm:pt>
    <dgm:pt modelId="{9FD0FA1E-E594-49CB-A317-9FC2DD2A35EE}" type="parTrans" cxnId="{B19FD9F6-7DA3-4113-B459-A7A571C58923}">
      <dgm:prSet/>
      <dgm:spPr/>
      <dgm:t>
        <a:bodyPr/>
        <a:lstStyle/>
        <a:p>
          <a:endParaRPr lang="en-US"/>
        </a:p>
      </dgm:t>
    </dgm:pt>
    <dgm:pt modelId="{23986C87-E9B3-4892-9DA3-725632062D2C}" type="sibTrans" cxnId="{B19FD9F6-7DA3-4113-B459-A7A571C58923}">
      <dgm:prSet/>
      <dgm:spPr/>
      <dgm:t>
        <a:bodyPr/>
        <a:lstStyle/>
        <a:p>
          <a:endParaRPr lang="en-US"/>
        </a:p>
      </dgm:t>
    </dgm:pt>
    <dgm:pt modelId="{8B0A0D2F-A9D4-45AC-A20E-BF0F72D53623}">
      <dgm:prSet/>
      <dgm:spPr/>
      <dgm:t>
        <a:bodyPr/>
        <a:lstStyle/>
        <a:p>
          <a:r>
            <a:rPr lang="en-US"/>
            <a:t>OpenAI's CLIP: CLIP employs a transformer-based architecture, combining vision and language encoders to understand images and text in a unified semantic space. It does not follow the traditional CNN-RNN structure but instead learns joint representations of images and text through contrastive learning.</a:t>
          </a:r>
        </a:p>
      </dgm:t>
    </dgm:pt>
    <dgm:pt modelId="{0AEADE45-F522-413E-8499-84DAC16428AC}" type="parTrans" cxnId="{49DDD3C2-A45A-4748-B0D5-89619C1C1395}">
      <dgm:prSet/>
      <dgm:spPr/>
      <dgm:t>
        <a:bodyPr/>
        <a:lstStyle/>
        <a:p>
          <a:endParaRPr lang="en-US"/>
        </a:p>
      </dgm:t>
    </dgm:pt>
    <dgm:pt modelId="{8AD707C6-5689-4B67-BC2A-A3C31503E525}" type="sibTrans" cxnId="{49DDD3C2-A45A-4748-B0D5-89619C1C1395}">
      <dgm:prSet/>
      <dgm:spPr/>
      <dgm:t>
        <a:bodyPr/>
        <a:lstStyle/>
        <a:p>
          <a:endParaRPr lang="en-US"/>
        </a:p>
      </dgm:t>
    </dgm:pt>
    <dgm:pt modelId="{A41B2A5A-E352-4EC5-A620-00877CC47C22}">
      <dgm:prSet/>
      <dgm:spPr/>
      <dgm:t>
        <a:bodyPr/>
        <a:lstStyle/>
        <a:p>
          <a:r>
            <a:rPr lang="en-US"/>
            <a:t>CLIP is trained using contrastive learning, where the model learns to align similar images and text samples while pushing apart dissimilar pairs. This training paradigm enables CLIP to generalize across diverse datasets and domains without the need for task-specific supervision.</a:t>
          </a:r>
        </a:p>
      </dgm:t>
    </dgm:pt>
    <dgm:pt modelId="{7B175D0B-C67E-43F3-95B5-E9BEFE7AABA6}" type="parTrans" cxnId="{2F54A79B-1F93-4E69-9BDB-BFEAF847E195}">
      <dgm:prSet/>
      <dgm:spPr/>
      <dgm:t>
        <a:bodyPr/>
        <a:lstStyle/>
        <a:p>
          <a:endParaRPr lang="en-US"/>
        </a:p>
      </dgm:t>
    </dgm:pt>
    <dgm:pt modelId="{73BAC930-F03C-402C-B2CA-6AE7FECEF573}" type="sibTrans" cxnId="{2F54A79B-1F93-4E69-9BDB-BFEAF847E195}">
      <dgm:prSet/>
      <dgm:spPr/>
      <dgm:t>
        <a:bodyPr/>
        <a:lstStyle/>
        <a:p>
          <a:endParaRPr lang="en-US"/>
        </a:p>
      </dgm:t>
    </dgm:pt>
    <dgm:pt modelId="{143873EF-C7D9-4E53-B3D6-2D498D85AD3E}" type="pres">
      <dgm:prSet presAssocID="{1B81B3B3-E1E0-4374-B002-20E88FC79EE1}" presName="root" presStyleCnt="0">
        <dgm:presLayoutVars>
          <dgm:dir/>
          <dgm:resizeHandles val="exact"/>
        </dgm:presLayoutVars>
      </dgm:prSet>
      <dgm:spPr/>
    </dgm:pt>
    <dgm:pt modelId="{8B1CE369-28F4-4ABC-BD7A-BC07E0AAF195}" type="pres">
      <dgm:prSet presAssocID="{7DE5BC5A-28FB-443C-B39C-09735FC79BB6}" presName="compNode" presStyleCnt="0"/>
      <dgm:spPr/>
    </dgm:pt>
    <dgm:pt modelId="{53DED3A5-663D-409C-B35D-A441F8F3C2CA}" type="pres">
      <dgm:prSet presAssocID="{7DE5BC5A-28FB-443C-B39C-09735FC79BB6}" presName="bgRect" presStyleLbl="bgShp" presStyleIdx="0" presStyleCnt="3"/>
      <dgm:spPr/>
    </dgm:pt>
    <dgm:pt modelId="{FB6DA942-1C82-4AEA-8A33-62289DF3A7C0}" type="pres">
      <dgm:prSet presAssocID="{7DE5BC5A-28FB-443C-B39C-09735FC79B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vision"/>
        </a:ext>
      </dgm:extLst>
    </dgm:pt>
    <dgm:pt modelId="{489C8597-1388-45BB-BE90-877C0C54C73C}" type="pres">
      <dgm:prSet presAssocID="{7DE5BC5A-28FB-443C-B39C-09735FC79BB6}" presName="spaceRect" presStyleCnt="0"/>
      <dgm:spPr/>
    </dgm:pt>
    <dgm:pt modelId="{C5D43C1A-4A59-450A-87E8-4247B2753DF0}" type="pres">
      <dgm:prSet presAssocID="{7DE5BC5A-28FB-443C-B39C-09735FC79BB6}" presName="parTx" presStyleLbl="revTx" presStyleIdx="0" presStyleCnt="3">
        <dgm:presLayoutVars>
          <dgm:chMax val="0"/>
          <dgm:chPref val="0"/>
        </dgm:presLayoutVars>
      </dgm:prSet>
      <dgm:spPr/>
    </dgm:pt>
    <dgm:pt modelId="{4151C815-C06E-4EEC-943F-DE27C8FCBAC5}" type="pres">
      <dgm:prSet presAssocID="{23986C87-E9B3-4892-9DA3-725632062D2C}" presName="sibTrans" presStyleCnt="0"/>
      <dgm:spPr/>
    </dgm:pt>
    <dgm:pt modelId="{1334625D-A642-4A89-BF41-B0244C39E890}" type="pres">
      <dgm:prSet presAssocID="{8B0A0D2F-A9D4-45AC-A20E-BF0F72D53623}" presName="compNode" presStyleCnt="0"/>
      <dgm:spPr/>
    </dgm:pt>
    <dgm:pt modelId="{5D3F49AD-A474-4455-9597-FF0AD62AFAEB}" type="pres">
      <dgm:prSet presAssocID="{8B0A0D2F-A9D4-45AC-A20E-BF0F72D53623}" presName="bgRect" presStyleLbl="bgShp" presStyleIdx="1" presStyleCnt="3"/>
      <dgm:spPr/>
    </dgm:pt>
    <dgm:pt modelId="{815B59F1-21D7-4BAB-ACD1-D8B845A712EA}" type="pres">
      <dgm:prSet presAssocID="{8B0A0D2F-A9D4-45AC-A20E-BF0F72D536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mage"/>
        </a:ext>
      </dgm:extLst>
    </dgm:pt>
    <dgm:pt modelId="{E7593D64-79A7-461F-BA6B-177A258DC951}" type="pres">
      <dgm:prSet presAssocID="{8B0A0D2F-A9D4-45AC-A20E-BF0F72D53623}" presName="spaceRect" presStyleCnt="0"/>
      <dgm:spPr/>
    </dgm:pt>
    <dgm:pt modelId="{43EBEA2A-09CE-4EE3-8BCB-95748D23467E}" type="pres">
      <dgm:prSet presAssocID="{8B0A0D2F-A9D4-45AC-A20E-BF0F72D53623}" presName="parTx" presStyleLbl="revTx" presStyleIdx="1" presStyleCnt="3">
        <dgm:presLayoutVars>
          <dgm:chMax val="0"/>
          <dgm:chPref val="0"/>
        </dgm:presLayoutVars>
      </dgm:prSet>
      <dgm:spPr/>
    </dgm:pt>
    <dgm:pt modelId="{A1CCAFFA-164D-4CB0-890C-DC013247E2F8}" type="pres">
      <dgm:prSet presAssocID="{8AD707C6-5689-4B67-BC2A-A3C31503E525}" presName="sibTrans" presStyleCnt="0"/>
      <dgm:spPr/>
    </dgm:pt>
    <dgm:pt modelId="{E9F88A94-3648-48B2-A832-A296C6B53173}" type="pres">
      <dgm:prSet presAssocID="{A41B2A5A-E352-4EC5-A620-00877CC47C22}" presName="compNode" presStyleCnt="0"/>
      <dgm:spPr/>
    </dgm:pt>
    <dgm:pt modelId="{0E12E5A0-8673-49B1-8513-2B65CF1A618E}" type="pres">
      <dgm:prSet presAssocID="{A41B2A5A-E352-4EC5-A620-00877CC47C22}" presName="bgRect" presStyleLbl="bgShp" presStyleIdx="2" presStyleCnt="3"/>
      <dgm:spPr/>
    </dgm:pt>
    <dgm:pt modelId="{B64D89C9-66CA-44EC-A6F3-8EA31E065591}" type="pres">
      <dgm:prSet presAssocID="{A41B2A5A-E352-4EC5-A620-00877CC47C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9A816DB5-494F-41CB-B70A-80867730847F}" type="pres">
      <dgm:prSet presAssocID="{A41B2A5A-E352-4EC5-A620-00877CC47C22}" presName="spaceRect" presStyleCnt="0"/>
      <dgm:spPr/>
    </dgm:pt>
    <dgm:pt modelId="{9F29972B-73D9-4502-9279-3DD9EF664B52}" type="pres">
      <dgm:prSet presAssocID="{A41B2A5A-E352-4EC5-A620-00877CC47C22}" presName="parTx" presStyleLbl="revTx" presStyleIdx="2" presStyleCnt="3">
        <dgm:presLayoutVars>
          <dgm:chMax val="0"/>
          <dgm:chPref val="0"/>
        </dgm:presLayoutVars>
      </dgm:prSet>
      <dgm:spPr/>
    </dgm:pt>
  </dgm:ptLst>
  <dgm:cxnLst>
    <dgm:cxn modelId="{52245B49-5E60-434D-8257-DC9B2601BBBA}" type="presOf" srcId="{7DE5BC5A-28FB-443C-B39C-09735FC79BB6}" destId="{C5D43C1A-4A59-450A-87E8-4247B2753DF0}" srcOrd="0" destOrd="0" presId="urn:microsoft.com/office/officeart/2018/2/layout/IconVerticalSolidList"/>
    <dgm:cxn modelId="{514D8151-22D6-4F6D-AFB1-BE661E357E13}" type="presOf" srcId="{8B0A0D2F-A9D4-45AC-A20E-BF0F72D53623}" destId="{43EBEA2A-09CE-4EE3-8BCB-95748D23467E}" srcOrd="0" destOrd="0" presId="urn:microsoft.com/office/officeart/2018/2/layout/IconVerticalSolidList"/>
    <dgm:cxn modelId="{F7D29586-9446-4613-A140-90CC860D8978}" type="presOf" srcId="{1B81B3B3-E1E0-4374-B002-20E88FC79EE1}" destId="{143873EF-C7D9-4E53-B3D6-2D498D85AD3E}" srcOrd="0" destOrd="0" presId="urn:microsoft.com/office/officeart/2018/2/layout/IconVerticalSolidList"/>
    <dgm:cxn modelId="{2F54A79B-1F93-4E69-9BDB-BFEAF847E195}" srcId="{1B81B3B3-E1E0-4374-B002-20E88FC79EE1}" destId="{A41B2A5A-E352-4EC5-A620-00877CC47C22}" srcOrd="2" destOrd="0" parTransId="{7B175D0B-C67E-43F3-95B5-E9BEFE7AABA6}" sibTransId="{73BAC930-F03C-402C-B2CA-6AE7FECEF573}"/>
    <dgm:cxn modelId="{49DDD3C2-A45A-4748-B0D5-89619C1C1395}" srcId="{1B81B3B3-E1E0-4374-B002-20E88FC79EE1}" destId="{8B0A0D2F-A9D4-45AC-A20E-BF0F72D53623}" srcOrd="1" destOrd="0" parTransId="{0AEADE45-F522-413E-8499-84DAC16428AC}" sibTransId="{8AD707C6-5689-4B67-BC2A-A3C31503E525}"/>
    <dgm:cxn modelId="{7B074BDF-ABCE-4BAA-903C-148CBC820023}" type="presOf" srcId="{A41B2A5A-E352-4EC5-A620-00877CC47C22}" destId="{9F29972B-73D9-4502-9279-3DD9EF664B52}" srcOrd="0" destOrd="0" presId="urn:microsoft.com/office/officeart/2018/2/layout/IconVerticalSolidList"/>
    <dgm:cxn modelId="{B19FD9F6-7DA3-4113-B459-A7A571C58923}" srcId="{1B81B3B3-E1E0-4374-B002-20E88FC79EE1}" destId="{7DE5BC5A-28FB-443C-B39C-09735FC79BB6}" srcOrd="0" destOrd="0" parTransId="{9FD0FA1E-E594-49CB-A317-9FC2DD2A35EE}" sibTransId="{23986C87-E9B3-4892-9DA3-725632062D2C}"/>
    <dgm:cxn modelId="{9627FC39-B99A-4EE5-9AF0-18FA1117BAB5}" type="presParOf" srcId="{143873EF-C7D9-4E53-B3D6-2D498D85AD3E}" destId="{8B1CE369-28F4-4ABC-BD7A-BC07E0AAF195}" srcOrd="0" destOrd="0" presId="urn:microsoft.com/office/officeart/2018/2/layout/IconVerticalSolidList"/>
    <dgm:cxn modelId="{E9FD2899-E8D1-4C1F-B83D-59244073059D}" type="presParOf" srcId="{8B1CE369-28F4-4ABC-BD7A-BC07E0AAF195}" destId="{53DED3A5-663D-409C-B35D-A441F8F3C2CA}" srcOrd="0" destOrd="0" presId="urn:microsoft.com/office/officeart/2018/2/layout/IconVerticalSolidList"/>
    <dgm:cxn modelId="{6BCD4F73-2085-4C4A-B8A8-65A0C093F197}" type="presParOf" srcId="{8B1CE369-28F4-4ABC-BD7A-BC07E0AAF195}" destId="{FB6DA942-1C82-4AEA-8A33-62289DF3A7C0}" srcOrd="1" destOrd="0" presId="urn:microsoft.com/office/officeart/2018/2/layout/IconVerticalSolidList"/>
    <dgm:cxn modelId="{5C649CF5-BFE4-4E3D-A377-BBCAE08F4AD6}" type="presParOf" srcId="{8B1CE369-28F4-4ABC-BD7A-BC07E0AAF195}" destId="{489C8597-1388-45BB-BE90-877C0C54C73C}" srcOrd="2" destOrd="0" presId="urn:microsoft.com/office/officeart/2018/2/layout/IconVerticalSolidList"/>
    <dgm:cxn modelId="{3BAC36EC-2045-4CBA-9166-C3C1B843CB08}" type="presParOf" srcId="{8B1CE369-28F4-4ABC-BD7A-BC07E0AAF195}" destId="{C5D43C1A-4A59-450A-87E8-4247B2753DF0}" srcOrd="3" destOrd="0" presId="urn:microsoft.com/office/officeart/2018/2/layout/IconVerticalSolidList"/>
    <dgm:cxn modelId="{766666B2-5136-4D7C-8230-816DCDEC4935}" type="presParOf" srcId="{143873EF-C7D9-4E53-B3D6-2D498D85AD3E}" destId="{4151C815-C06E-4EEC-943F-DE27C8FCBAC5}" srcOrd="1" destOrd="0" presId="urn:microsoft.com/office/officeart/2018/2/layout/IconVerticalSolidList"/>
    <dgm:cxn modelId="{B23DEE9B-16DD-4CBF-AF2C-529927474BFC}" type="presParOf" srcId="{143873EF-C7D9-4E53-B3D6-2D498D85AD3E}" destId="{1334625D-A642-4A89-BF41-B0244C39E890}" srcOrd="2" destOrd="0" presId="urn:microsoft.com/office/officeart/2018/2/layout/IconVerticalSolidList"/>
    <dgm:cxn modelId="{AC7F2A61-8D1E-4497-B675-94C1A260176F}" type="presParOf" srcId="{1334625D-A642-4A89-BF41-B0244C39E890}" destId="{5D3F49AD-A474-4455-9597-FF0AD62AFAEB}" srcOrd="0" destOrd="0" presId="urn:microsoft.com/office/officeart/2018/2/layout/IconVerticalSolidList"/>
    <dgm:cxn modelId="{83EF4157-BA4B-4C95-82FA-5DA51DC2E2DD}" type="presParOf" srcId="{1334625D-A642-4A89-BF41-B0244C39E890}" destId="{815B59F1-21D7-4BAB-ACD1-D8B845A712EA}" srcOrd="1" destOrd="0" presId="urn:microsoft.com/office/officeart/2018/2/layout/IconVerticalSolidList"/>
    <dgm:cxn modelId="{A8076B4D-A0A7-4405-9300-C142AFD03282}" type="presParOf" srcId="{1334625D-A642-4A89-BF41-B0244C39E890}" destId="{E7593D64-79A7-461F-BA6B-177A258DC951}" srcOrd="2" destOrd="0" presId="urn:microsoft.com/office/officeart/2018/2/layout/IconVerticalSolidList"/>
    <dgm:cxn modelId="{975D945C-FE1C-4C6C-BF83-CC0AE033BACC}" type="presParOf" srcId="{1334625D-A642-4A89-BF41-B0244C39E890}" destId="{43EBEA2A-09CE-4EE3-8BCB-95748D23467E}" srcOrd="3" destOrd="0" presId="urn:microsoft.com/office/officeart/2018/2/layout/IconVerticalSolidList"/>
    <dgm:cxn modelId="{CC635420-C852-4D06-959B-C398CFB89D22}" type="presParOf" srcId="{143873EF-C7D9-4E53-B3D6-2D498D85AD3E}" destId="{A1CCAFFA-164D-4CB0-890C-DC013247E2F8}" srcOrd="3" destOrd="0" presId="urn:microsoft.com/office/officeart/2018/2/layout/IconVerticalSolidList"/>
    <dgm:cxn modelId="{724421B8-670D-47F0-BE3D-C09817980918}" type="presParOf" srcId="{143873EF-C7D9-4E53-B3D6-2D498D85AD3E}" destId="{E9F88A94-3648-48B2-A832-A296C6B53173}" srcOrd="4" destOrd="0" presId="urn:microsoft.com/office/officeart/2018/2/layout/IconVerticalSolidList"/>
    <dgm:cxn modelId="{21B57536-2E49-4F74-803E-8E461903EEC1}" type="presParOf" srcId="{E9F88A94-3648-48B2-A832-A296C6B53173}" destId="{0E12E5A0-8673-49B1-8513-2B65CF1A618E}" srcOrd="0" destOrd="0" presId="urn:microsoft.com/office/officeart/2018/2/layout/IconVerticalSolidList"/>
    <dgm:cxn modelId="{9AAE57AE-7149-4638-82F1-7B238116895E}" type="presParOf" srcId="{E9F88A94-3648-48B2-A832-A296C6B53173}" destId="{B64D89C9-66CA-44EC-A6F3-8EA31E065591}" srcOrd="1" destOrd="0" presId="urn:microsoft.com/office/officeart/2018/2/layout/IconVerticalSolidList"/>
    <dgm:cxn modelId="{E81263C8-C174-4C06-909F-DF8EECBD6A04}" type="presParOf" srcId="{E9F88A94-3648-48B2-A832-A296C6B53173}" destId="{9A816DB5-494F-41CB-B70A-80867730847F}" srcOrd="2" destOrd="0" presId="urn:microsoft.com/office/officeart/2018/2/layout/IconVerticalSolidList"/>
    <dgm:cxn modelId="{48D76656-302A-4EEC-8384-9D586532629B}" type="presParOf" srcId="{E9F88A94-3648-48B2-A832-A296C6B53173}" destId="{9F29972B-73D9-4502-9279-3DD9EF664B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B9CBA-6C0F-4A54-A842-5B4E4B8FB660}">
      <dsp:nvSpPr>
        <dsp:cNvPr id="0" name=""/>
        <dsp:cNvSpPr/>
      </dsp:nvSpPr>
      <dsp:spPr>
        <a:xfrm>
          <a:off x="1131130" y="59352"/>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B7BA6-5F14-4749-AB18-6B79AC13CB2D}">
      <dsp:nvSpPr>
        <dsp:cNvPr id="0" name=""/>
        <dsp:cNvSpPr/>
      </dsp:nvSpPr>
      <dsp:spPr>
        <a:xfrm>
          <a:off x="1290734" y="218956"/>
          <a:ext cx="440810" cy="440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E65BF8-53E6-4013-B810-948B79E92706}">
      <dsp:nvSpPr>
        <dsp:cNvPr id="0" name=""/>
        <dsp:cNvSpPr/>
      </dsp:nvSpPr>
      <dsp:spPr>
        <a:xfrm>
          <a:off x="2054010" y="59352"/>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Problem Statement</a:t>
          </a:r>
          <a:endParaRPr lang="en-US" sz="2400" kern="1200"/>
        </a:p>
      </dsp:txBody>
      <dsp:txXfrm>
        <a:off x="2054010" y="59352"/>
        <a:ext cx="1791471" cy="760018"/>
      </dsp:txXfrm>
    </dsp:sp>
    <dsp:sp modelId="{8D7E7360-52E6-4954-AFC2-BB7AE0533AA9}">
      <dsp:nvSpPr>
        <dsp:cNvPr id="0" name=""/>
        <dsp:cNvSpPr/>
      </dsp:nvSpPr>
      <dsp:spPr>
        <a:xfrm>
          <a:off x="4157632" y="59352"/>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CA9357-664C-479F-BAB7-59542646CAF2}">
      <dsp:nvSpPr>
        <dsp:cNvPr id="0" name=""/>
        <dsp:cNvSpPr/>
      </dsp:nvSpPr>
      <dsp:spPr>
        <a:xfrm>
          <a:off x="4317235" y="218956"/>
          <a:ext cx="440810" cy="440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58D1C1-135D-437A-B3B0-C6A6A2FB11E1}">
      <dsp:nvSpPr>
        <dsp:cNvPr id="0" name=""/>
        <dsp:cNvSpPr/>
      </dsp:nvSpPr>
      <dsp:spPr>
        <a:xfrm>
          <a:off x="5080511" y="59352"/>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Abstract and Keywords</a:t>
          </a:r>
          <a:endParaRPr lang="en-US" sz="2400" kern="1200"/>
        </a:p>
      </dsp:txBody>
      <dsp:txXfrm>
        <a:off x="5080511" y="59352"/>
        <a:ext cx="1791471" cy="760018"/>
      </dsp:txXfrm>
    </dsp:sp>
    <dsp:sp modelId="{A124D54E-D023-45E4-8C5B-AB19C9168D85}">
      <dsp:nvSpPr>
        <dsp:cNvPr id="0" name=""/>
        <dsp:cNvSpPr/>
      </dsp:nvSpPr>
      <dsp:spPr>
        <a:xfrm>
          <a:off x="7184133" y="59352"/>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D320A-A283-4412-A634-9FA64C3BA478}">
      <dsp:nvSpPr>
        <dsp:cNvPr id="0" name=""/>
        <dsp:cNvSpPr/>
      </dsp:nvSpPr>
      <dsp:spPr>
        <a:xfrm>
          <a:off x="7343737" y="218956"/>
          <a:ext cx="440810" cy="440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4C5F0D-C40F-4FF7-9ABF-E902A5974637}">
      <dsp:nvSpPr>
        <dsp:cNvPr id="0" name=""/>
        <dsp:cNvSpPr/>
      </dsp:nvSpPr>
      <dsp:spPr>
        <a:xfrm>
          <a:off x="8107012" y="59352"/>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Objective</a:t>
          </a:r>
          <a:endParaRPr lang="en-US" sz="2400" kern="1200"/>
        </a:p>
      </dsp:txBody>
      <dsp:txXfrm>
        <a:off x="8107012" y="59352"/>
        <a:ext cx="1791471" cy="760018"/>
      </dsp:txXfrm>
    </dsp:sp>
    <dsp:sp modelId="{CED84651-851F-4AC4-8592-EFCDE03C5EBC}">
      <dsp:nvSpPr>
        <dsp:cNvPr id="0" name=""/>
        <dsp:cNvSpPr/>
      </dsp:nvSpPr>
      <dsp:spPr>
        <a:xfrm>
          <a:off x="1131130" y="1437233"/>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4277E4-AD45-4FDC-A439-0D239E1691D6}">
      <dsp:nvSpPr>
        <dsp:cNvPr id="0" name=""/>
        <dsp:cNvSpPr/>
      </dsp:nvSpPr>
      <dsp:spPr>
        <a:xfrm>
          <a:off x="1290734" y="1596837"/>
          <a:ext cx="440810" cy="4408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19B001-696E-4205-AC14-6B3E357EB852}">
      <dsp:nvSpPr>
        <dsp:cNvPr id="0" name=""/>
        <dsp:cNvSpPr/>
      </dsp:nvSpPr>
      <dsp:spPr>
        <a:xfrm>
          <a:off x="2054010" y="1437233"/>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Literature Survey</a:t>
          </a:r>
          <a:endParaRPr lang="en-US" sz="2400" kern="1200"/>
        </a:p>
      </dsp:txBody>
      <dsp:txXfrm>
        <a:off x="2054010" y="1437233"/>
        <a:ext cx="1791471" cy="760018"/>
      </dsp:txXfrm>
    </dsp:sp>
    <dsp:sp modelId="{A8B3C99F-D111-4FB1-9122-D23358B20E7F}">
      <dsp:nvSpPr>
        <dsp:cNvPr id="0" name=""/>
        <dsp:cNvSpPr/>
      </dsp:nvSpPr>
      <dsp:spPr>
        <a:xfrm>
          <a:off x="4157632" y="1437233"/>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CCD962-C816-41F0-8961-E08980B75F22}">
      <dsp:nvSpPr>
        <dsp:cNvPr id="0" name=""/>
        <dsp:cNvSpPr/>
      </dsp:nvSpPr>
      <dsp:spPr>
        <a:xfrm>
          <a:off x="4317235" y="1596837"/>
          <a:ext cx="440810" cy="4408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CAF4CC-619A-4B41-9EB8-427EB2C3C140}">
      <dsp:nvSpPr>
        <dsp:cNvPr id="0" name=""/>
        <dsp:cNvSpPr/>
      </dsp:nvSpPr>
      <dsp:spPr>
        <a:xfrm>
          <a:off x="5080511" y="1437233"/>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Proposed System</a:t>
          </a:r>
          <a:endParaRPr lang="en-US" sz="2400" kern="1200"/>
        </a:p>
      </dsp:txBody>
      <dsp:txXfrm>
        <a:off x="5080511" y="1437233"/>
        <a:ext cx="1791471" cy="760018"/>
      </dsp:txXfrm>
    </dsp:sp>
    <dsp:sp modelId="{CF6775FC-2372-48BA-9CDD-2C6257A19347}">
      <dsp:nvSpPr>
        <dsp:cNvPr id="0" name=""/>
        <dsp:cNvSpPr/>
      </dsp:nvSpPr>
      <dsp:spPr>
        <a:xfrm>
          <a:off x="7184133" y="1437233"/>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9975BD-CE83-4F08-ABE7-74BE0DFE7E5E}">
      <dsp:nvSpPr>
        <dsp:cNvPr id="0" name=""/>
        <dsp:cNvSpPr/>
      </dsp:nvSpPr>
      <dsp:spPr>
        <a:xfrm>
          <a:off x="7343737" y="1596837"/>
          <a:ext cx="440810" cy="4408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243B6B-91CB-4942-A924-89F3D0D9231B}">
      <dsp:nvSpPr>
        <dsp:cNvPr id="0" name=""/>
        <dsp:cNvSpPr/>
      </dsp:nvSpPr>
      <dsp:spPr>
        <a:xfrm>
          <a:off x="8107012" y="1437233"/>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Output Screenshot</a:t>
          </a:r>
          <a:endParaRPr lang="en-US" sz="2400" kern="1200"/>
        </a:p>
      </dsp:txBody>
      <dsp:txXfrm>
        <a:off x="8107012" y="1437233"/>
        <a:ext cx="1791471" cy="760018"/>
      </dsp:txXfrm>
    </dsp:sp>
    <dsp:sp modelId="{27B13640-5C15-45A7-A674-DDF68971D311}">
      <dsp:nvSpPr>
        <dsp:cNvPr id="0" name=""/>
        <dsp:cNvSpPr/>
      </dsp:nvSpPr>
      <dsp:spPr>
        <a:xfrm>
          <a:off x="1131130" y="2815114"/>
          <a:ext cx="760018" cy="76001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52EAF-1E7E-4BE3-8CA3-05E687AF3C6A}">
      <dsp:nvSpPr>
        <dsp:cNvPr id="0" name=""/>
        <dsp:cNvSpPr/>
      </dsp:nvSpPr>
      <dsp:spPr>
        <a:xfrm>
          <a:off x="1290734" y="2974718"/>
          <a:ext cx="440810" cy="44081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E79FA8-E3C2-4EA4-9756-C08755D90094}">
      <dsp:nvSpPr>
        <dsp:cNvPr id="0" name=""/>
        <dsp:cNvSpPr/>
      </dsp:nvSpPr>
      <dsp:spPr>
        <a:xfrm>
          <a:off x="2054010" y="2815114"/>
          <a:ext cx="1791471" cy="760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a:t>References</a:t>
          </a:r>
          <a:endParaRPr lang="en-US" sz="2400" kern="1200"/>
        </a:p>
      </dsp:txBody>
      <dsp:txXfrm>
        <a:off x="2054010" y="2815114"/>
        <a:ext cx="1791471" cy="760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ED3A5-663D-409C-B35D-A441F8F3C2CA}">
      <dsp:nvSpPr>
        <dsp:cNvPr id="0" name=""/>
        <dsp:cNvSpPr/>
      </dsp:nvSpPr>
      <dsp:spPr>
        <a:xfrm>
          <a:off x="0" y="465"/>
          <a:ext cx="11029950" cy="1089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6DA942-1C82-4AEA-8A33-62289DF3A7C0}">
      <dsp:nvSpPr>
        <dsp:cNvPr id="0" name=""/>
        <dsp:cNvSpPr/>
      </dsp:nvSpPr>
      <dsp:spPr>
        <a:xfrm>
          <a:off x="329582" y="245609"/>
          <a:ext cx="599240" cy="5992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D43C1A-4A59-450A-87E8-4247B2753DF0}">
      <dsp:nvSpPr>
        <dsp:cNvPr id="0" name=""/>
        <dsp:cNvSpPr/>
      </dsp:nvSpPr>
      <dsp:spPr>
        <a:xfrm>
          <a:off x="1258405" y="465"/>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755650">
            <a:lnSpc>
              <a:spcPct val="90000"/>
            </a:lnSpc>
            <a:spcBef>
              <a:spcPct val="0"/>
            </a:spcBef>
            <a:spcAft>
              <a:spcPct val="35000"/>
            </a:spcAft>
            <a:buNone/>
          </a:pPr>
          <a:r>
            <a:rPr lang="en-US" sz="1700" kern="1200"/>
            <a:t>Traditional CNN-RNN: In traditional CNN-RNN models for image captioning, a convolutional neural network (CNN) is typically used for image feature extraction, followed by a recurrent neural network (RNN), often with LSTM or GRU cells, for generating captions sequentially.</a:t>
          </a:r>
        </a:p>
      </dsp:txBody>
      <dsp:txXfrm>
        <a:off x="1258405" y="465"/>
        <a:ext cx="9771544" cy="1089528"/>
      </dsp:txXfrm>
    </dsp:sp>
    <dsp:sp modelId="{5D3F49AD-A474-4455-9597-FF0AD62AFAEB}">
      <dsp:nvSpPr>
        <dsp:cNvPr id="0" name=""/>
        <dsp:cNvSpPr/>
      </dsp:nvSpPr>
      <dsp:spPr>
        <a:xfrm>
          <a:off x="0" y="1362376"/>
          <a:ext cx="11029950" cy="1089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B59F1-21D7-4BAB-ACD1-D8B845A712EA}">
      <dsp:nvSpPr>
        <dsp:cNvPr id="0" name=""/>
        <dsp:cNvSpPr/>
      </dsp:nvSpPr>
      <dsp:spPr>
        <a:xfrm>
          <a:off x="329582" y="1607520"/>
          <a:ext cx="599240" cy="5992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3EBEA2A-09CE-4EE3-8BCB-95748D23467E}">
      <dsp:nvSpPr>
        <dsp:cNvPr id="0" name=""/>
        <dsp:cNvSpPr/>
      </dsp:nvSpPr>
      <dsp:spPr>
        <a:xfrm>
          <a:off x="1258405" y="136237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755650">
            <a:lnSpc>
              <a:spcPct val="90000"/>
            </a:lnSpc>
            <a:spcBef>
              <a:spcPct val="0"/>
            </a:spcBef>
            <a:spcAft>
              <a:spcPct val="35000"/>
            </a:spcAft>
            <a:buNone/>
          </a:pPr>
          <a:r>
            <a:rPr lang="en-US" sz="1700" kern="1200"/>
            <a:t>OpenAI's CLIP: CLIP employs a transformer-based architecture, combining vision and language encoders to understand images and text in a unified semantic space. It does not follow the traditional CNN-RNN structure but instead learns joint representations of images and text through contrastive learning.</a:t>
          </a:r>
        </a:p>
      </dsp:txBody>
      <dsp:txXfrm>
        <a:off x="1258405" y="1362376"/>
        <a:ext cx="9771544" cy="1089528"/>
      </dsp:txXfrm>
    </dsp:sp>
    <dsp:sp modelId="{0E12E5A0-8673-49B1-8513-2B65CF1A618E}">
      <dsp:nvSpPr>
        <dsp:cNvPr id="0" name=""/>
        <dsp:cNvSpPr/>
      </dsp:nvSpPr>
      <dsp:spPr>
        <a:xfrm>
          <a:off x="0" y="2724286"/>
          <a:ext cx="11029950" cy="1089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4D89C9-66CA-44EC-A6F3-8EA31E065591}">
      <dsp:nvSpPr>
        <dsp:cNvPr id="0" name=""/>
        <dsp:cNvSpPr/>
      </dsp:nvSpPr>
      <dsp:spPr>
        <a:xfrm>
          <a:off x="329582" y="2969430"/>
          <a:ext cx="599240" cy="5992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29972B-73D9-4502-9279-3DD9EF664B52}">
      <dsp:nvSpPr>
        <dsp:cNvPr id="0" name=""/>
        <dsp:cNvSpPr/>
      </dsp:nvSpPr>
      <dsp:spPr>
        <a:xfrm>
          <a:off x="1258405" y="2724286"/>
          <a:ext cx="9771544" cy="1089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308" tIns="115308" rIns="115308" bIns="115308" numCol="1" spcCol="1270" anchor="ctr" anchorCtr="0">
          <a:noAutofit/>
        </a:bodyPr>
        <a:lstStyle/>
        <a:p>
          <a:pPr marL="0" lvl="0" indent="0" algn="l" defTabSz="755650">
            <a:lnSpc>
              <a:spcPct val="90000"/>
            </a:lnSpc>
            <a:spcBef>
              <a:spcPct val="0"/>
            </a:spcBef>
            <a:spcAft>
              <a:spcPct val="35000"/>
            </a:spcAft>
            <a:buNone/>
          </a:pPr>
          <a:r>
            <a:rPr lang="en-US" sz="1700" kern="1200"/>
            <a:t>CLIP is trained using contrastive learning, where the model learns to align similar images and text samples while pushing apart dissimilar pairs. This training paradigm enables CLIP to generalize across diverse datasets and domains without the need for task-specific supervision.</a:t>
          </a:r>
        </a:p>
      </dsp:txBody>
      <dsp:txXfrm>
        <a:off x="1258405" y="2724286"/>
        <a:ext cx="9771544" cy="108952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51665-8BF4-4211-AD5C-4AC0F003D63D}" type="datetimeFigureOut">
              <a:rPr lang="en-IN" smtClean="0"/>
              <a:t>20-02-2024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161B68-8F38-47EC-BB2D-CE11D90C6CBE}" type="slidenum">
              <a:rPr lang="en-IN" smtClean="0"/>
              <a:t>‹#›</a:t>
            </a:fld>
            <a:endParaRPr lang="en-IN"/>
          </a:p>
        </p:txBody>
      </p:sp>
    </p:spTree>
    <p:extLst>
      <p:ext uri="{BB962C8B-B14F-4D97-AF65-F5344CB8AC3E}">
        <p14:creationId xmlns:p14="http://schemas.microsoft.com/office/powerpoint/2010/main" val="169148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2/20/2024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2/20/2024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2/20/2024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2/20/2024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2/20/2024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2/20/2024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thishscripter/image-captioner-clip"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7" name="Picture 36" descr="A colorful swirls of paint&#10;&#10;Description automatically generated with medium confidence">
            <a:extLst>
              <a:ext uri="{FF2B5EF4-FFF2-40B4-BE49-F238E27FC236}">
                <a16:creationId xmlns:a16="http://schemas.microsoft.com/office/drawing/2014/main" id="{985A214C-A726-2AF6-F698-C2AE843BBE66}"/>
              </a:ext>
            </a:extLst>
          </p:cNvPr>
          <p:cNvPicPr>
            <a:picLocks noChangeAspect="1"/>
          </p:cNvPicPr>
          <p:nvPr/>
        </p:nvPicPr>
        <p:blipFill rotWithShape="1">
          <a:blip r:embed="rId2"/>
          <a:srcRect t="1159" b="13613"/>
          <a:stretch/>
        </p:blipFill>
        <p:spPr>
          <a:xfrm>
            <a:off x="20" y="-22"/>
            <a:ext cx="12191977" cy="6858022"/>
          </a:xfrm>
          <a:prstGeom prst="rect">
            <a:avLst/>
          </a:prstGeom>
        </p:spPr>
      </p:pic>
      <p:sp>
        <p:nvSpPr>
          <p:cNvPr id="41" name="Rectangle 4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43466" y="643467"/>
            <a:ext cx="5452529" cy="3569242"/>
          </a:xfrm>
        </p:spPr>
        <p:txBody>
          <a:bodyPr anchor="t">
            <a:normAutofit/>
          </a:bodyPr>
          <a:lstStyle/>
          <a:p>
            <a:r>
              <a:rPr lang="en-US" sz="4800" dirty="0">
                <a:solidFill>
                  <a:schemeClr val="accent4">
                    <a:lumMod val="40000"/>
                    <a:lumOff val="60000"/>
                  </a:schemeClr>
                </a:solidFill>
              </a:rPr>
              <a:t>Image Caption Generation USING CLIP</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3466" y="3928189"/>
            <a:ext cx="5449479" cy="2286336"/>
          </a:xfrm>
        </p:spPr>
        <p:txBody>
          <a:bodyPr anchor="b">
            <a:normAutofit/>
          </a:bodyPr>
          <a:lstStyle/>
          <a:p>
            <a:pPr>
              <a:lnSpc>
                <a:spcPct val="100000"/>
              </a:lnSpc>
            </a:pPr>
            <a:r>
              <a:rPr lang="en-US" sz="2100" b="1" dirty="0">
                <a:solidFill>
                  <a:schemeClr val="accent6">
                    <a:lumMod val="60000"/>
                    <a:lumOff val="40000"/>
                  </a:schemeClr>
                </a:solidFill>
              </a:rPr>
              <a:t>TEAM members :</a:t>
            </a:r>
          </a:p>
          <a:p>
            <a:pPr>
              <a:lnSpc>
                <a:spcPct val="100000"/>
              </a:lnSpc>
            </a:pPr>
            <a:r>
              <a:rPr lang="en-US" sz="1500" dirty="0" err="1">
                <a:solidFill>
                  <a:schemeClr val="accent6">
                    <a:lumMod val="60000"/>
                    <a:lumOff val="40000"/>
                  </a:schemeClr>
                </a:solidFill>
              </a:rPr>
              <a:t>Panjanathan</a:t>
            </a:r>
            <a:r>
              <a:rPr lang="en-US" sz="1500" dirty="0">
                <a:solidFill>
                  <a:schemeClr val="accent6">
                    <a:lumMod val="60000"/>
                    <a:lumOff val="40000"/>
                  </a:schemeClr>
                </a:solidFill>
              </a:rPr>
              <a:t> [211520243037]</a:t>
            </a:r>
          </a:p>
          <a:p>
            <a:pPr>
              <a:lnSpc>
                <a:spcPct val="100000"/>
              </a:lnSpc>
            </a:pPr>
            <a:r>
              <a:rPr lang="en-US" sz="1500" dirty="0">
                <a:solidFill>
                  <a:schemeClr val="accent6">
                    <a:lumMod val="60000"/>
                    <a:lumOff val="40000"/>
                  </a:schemeClr>
                </a:solidFill>
              </a:rPr>
              <a:t>Nithish M [211520243035]</a:t>
            </a:r>
          </a:p>
          <a:p>
            <a:pPr>
              <a:lnSpc>
                <a:spcPct val="100000"/>
              </a:lnSpc>
            </a:pPr>
            <a:r>
              <a:rPr lang="en-US" sz="1500" dirty="0">
                <a:solidFill>
                  <a:schemeClr val="accent6">
                    <a:lumMod val="60000"/>
                    <a:lumOff val="40000"/>
                  </a:schemeClr>
                </a:solidFill>
              </a:rPr>
              <a:t>Sai </a:t>
            </a:r>
            <a:r>
              <a:rPr lang="en-US" sz="1500" dirty="0" err="1">
                <a:solidFill>
                  <a:schemeClr val="accent6">
                    <a:lumMod val="60000"/>
                    <a:lumOff val="40000"/>
                  </a:schemeClr>
                </a:solidFill>
              </a:rPr>
              <a:t>Prassad</a:t>
            </a:r>
            <a:r>
              <a:rPr lang="en-US" sz="1500" dirty="0">
                <a:solidFill>
                  <a:schemeClr val="accent6">
                    <a:lumMod val="60000"/>
                    <a:lumOff val="40000"/>
                  </a:schemeClr>
                </a:solidFill>
              </a:rPr>
              <a:t> n [21152023046]</a:t>
            </a:r>
          </a:p>
          <a:p>
            <a:pPr>
              <a:lnSpc>
                <a:spcPct val="100000"/>
              </a:lnSpc>
            </a:pPr>
            <a:r>
              <a:rPr lang="en-US" sz="1500" dirty="0">
                <a:solidFill>
                  <a:schemeClr val="accent6">
                    <a:lumMod val="60000"/>
                    <a:lumOff val="40000"/>
                  </a:schemeClr>
                </a:solidFill>
              </a:rPr>
              <a:t>Prakash v [211520243042]</a:t>
            </a:r>
          </a:p>
        </p:txBody>
      </p:sp>
      <p:sp>
        <p:nvSpPr>
          <p:cNvPr id="43" name="Rectangle 4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54411A0-FA88-E63E-AD2C-5506446F58EB}"/>
              </a:ext>
            </a:extLst>
          </p:cNvPr>
          <p:cNvSpPr txBox="1"/>
          <p:nvPr/>
        </p:nvSpPr>
        <p:spPr>
          <a:xfrm>
            <a:off x="7397426" y="4626428"/>
            <a:ext cx="4062129" cy="692497"/>
          </a:xfrm>
          <a:prstGeom prst="rect">
            <a:avLst/>
          </a:prstGeom>
          <a:noFill/>
        </p:spPr>
        <p:txBody>
          <a:bodyPr wrap="square" rtlCol="0">
            <a:spAutoFit/>
          </a:bodyPr>
          <a:lstStyle/>
          <a:p>
            <a:r>
              <a:rPr lang="en-IN" sz="2100" b="1" dirty="0">
                <a:solidFill>
                  <a:schemeClr val="accent6">
                    <a:lumMod val="60000"/>
                    <a:lumOff val="40000"/>
                  </a:schemeClr>
                </a:solidFill>
              </a:rPr>
              <a:t>GUIDED BY:</a:t>
            </a:r>
          </a:p>
          <a:p>
            <a:r>
              <a:rPr lang="en-IN" dirty="0">
                <a:solidFill>
                  <a:schemeClr val="accent6">
                    <a:lumMod val="60000"/>
                    <a:lumOff val="40000"/>
                  </a:schemeClr>
                </a:solidFill>
              </a:rPr>
              <a:t>MRS. VIDHYA MUTHULAKSHMI</a:t>
            </a:r>
          </a:p>
        </p:txBody>
      </p:sp>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6" name="Rectangle 2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Rectangle 2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8" name="Rectangle 2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9" name="Rectangle 2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23" name="Rectangle 22">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4" name="Rectangle 23">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091FB992-5A2A-4D03-DD0E-C9C29867BAA0}"/>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sz="3600">
                <a:solidFill>
                  <a:srgbClr val="FFFFFF"/>
                </a:solidFill>
              </a:rPr>
              <a:t>Architecture diagram</a:t>
            </a:r>
          </a:p>
        </p:txBody>
      </p:sp>
      <p:pic>
        <p:nvPicPr>
          <p:cNvPr id="7" name="Content Placeholder 6">
            <a:extLst>
              <a:ext uri="{FF2B5EF4-FFF2-40B4-BE49-F238E27FC236}">
                <a16:creationId xmlns:a16="http://schemas.microsoft.com/office/drawing/2014/main" id="{880CF996-F7B5-80BA-07CF-D463C97175DE}"/>
              </a:ext>
            </a:extLst>
          </p:cNvPr>
          <p:cNvPicPr>
            <a:picLocks noGrp="1" noChangeAspect="1"/>
          </p:cNvPicPr>
          <p:nvPr>
            <p:ph idx="1"/>
          </p:nvPr>
        </p:nvPicPr>
        <p:blipFill>
          <a:blip r:embed="rId2"/>
          <a:stretch>
            <a:fillRect/>
          </a:stretch>
        </p:blipFill>
        <p:spPr>
          <a:xfrm>
            <a:off x="4442801" y="996509"/>
            <a:ext cx="7105732" cy="5245671"/>
          </a:xfrm>
          <a:prstGeom prst="rect">
            <a:avLst/>
          </a:prstGeom>
        </p:spPr>
      </p:pic>
    </p:spTree>
    <p:extLst>
      <p:ext uri="{BB962C8B-B14F-4D97-AF65-F5344CB8AC3E}">
        <p14:creationId xmlns:p14="http://schemas.microsoft.com/office/powerpoint/2010/main" val="349138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rogramming data on computer monitor">
            <a:extLst>
              <a:ext uri="{FF2B5EF4-FFF2-40B4-BE49-F238E27FC236}">
                <a16:creationId xmlns:a16="http://schemas.microsoft.com/office/drawing/2014/main" id="{5C8A6942-F6DD-CFA8-9E15-FBB0423A4372}"/>
              </a:ext>
            </a:extLst>
          </p:cNvPr>
          <p:cNvPicPr>
            <a:picLocks noChangeAspect="1"/>
          </p:cNvPicPr>
          <p:nvPr/>
        </p:nvPicPr>
        <p:blipFill rotWithShape="1">
          <a:blip r:embed="rId2"/>
          <a:srcRect t="12054" b="3677"/>
          <a:stretch/>
        </p:blipFill>
        <p:spPr>
          <a:xfrm>
            <a:off x="20" y="10"/>
            <a:ext cx="12191980" cy="6857988"/>
          </a:xfrm>
          <a:prstGeom prst="rect">
            <a:avLst/>
          </a:prstGeom>
        </p:spPr>
      </p:pic>
      <p:sp>
        <p:nvSpPr>
          <p:cNvPr id="9" name="Rectangle 8">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 name="Rectangle 10">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F53D1A5F-A912-6485-E699-67AEE8B2DD56}"/>
              </a:ext>
            </a:extLst>
          </p:cNvPr>
          <p:cNvSpPr>
            <a:spLocks noGrp="1"/>
          </p:cNvSpPr>
          <p:nvPr>
            <p:ph type="title"/>
          </p:nvPr>
        </p:nvSpPr>
        <p:spPr>
          <a:xfrm>
            <a:off x="6966184" y="938022"/>
            <a:ext cx="4389261" cy="1188720"/>
          </a:xfrm>
        </p:spPr>
        <p:txBody>
          <a:bodyPr>
            <a:normAutofit/>
          </a:bodyPr>
          <a:lstStyle/>
          <a:p>
            <a:r>
              <a:rPr lang="en-IN"/>
              <a:t>Github Link [code]</a:t>
            </a:r>
            <a:endParaRPr lang="en-IN" dirty="0"/>
          </a:p>
        </p:txBody>
      </p:sp>
      <p:sp>
        <p:nvSpPr>
          <p:cNvPr id="3" name="Content Placeholder 2">
            <a:extLst>
              <a:ext uri="{FF2B5EF4-FFF2-40B4-BE49-F238E27FC236}">
                <a16:creationId xmlns:a16="http://schemas.microsoft.com/office/drawing/2014/main" id="{3E9AB94F-C488-C31C-BC49-05C928D58138}"/>
              </a:ext>
            </a:extLst>
          </p:cNvPr>
          <p:cNvSpPr>
            <a:spLocks noGrp="1"/>
          </p:cNvSpPr>
          <p:nvPr>
            <p:ph idx="1"/>
          </p:nvPr>
        </p:nvSpPr>
        <p:spPr>
          <a:xfrm>
            <a:off x="6966184" y="2340865"/>
            <a:ext cx="4389262" cy="3788474"/>
          </a:xfrm>
        </p:spPr>
        <p:txBody>
          <a:bodyPr>
            <a:normAutofit/>
          </a:bodyPr>
          <a:lstStyle/>
          <a:p>
            <a:pPr marL="0" indent="0">
              <a:buNone/>
            </a:pPr>
            <a:r>
              <a:rPr lang="en-US">
                <a:hlinkClick r:id="rId3"/>
              </a:rPr>
              <a:t>nithishscripter/image-captioner-clip: An image captioner that automatically generates descriptive captions for images. Describe the content and context of an image using natural language. (github.com)</a:t>
            </a:r>
            <a:endParaRPr lang="en-IN" dirty="0"/>
          </a:p>
        </p:txBody>
      </p:sp>
    </p:spTree>
    <p:extLst>
      <p:ext uri="{BB962C8B-B14F-4D97-AF65-F5344CB8AC3E}">
        <p14:creationId xmlns:p14="http://schemas.microsoft.com/office/powerpoint/2010/main" val="84672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A80E-2C31-0199-274B-8AB67E1FB0B4}"/>
              </a:ext>
            </a:extLst>
          </p:cNvPr>
          <p:cNvSpPr>
            <a:spLocks noGrp="1"/>
          </p:cNvSpPr>
          <p:nvPr>
            <p:ph type="title"/>
          </p:nvPr>
        </p:nvSpPr>
        <p:spPr/>
        <p:txBody>
          <a:bodyPr/>
          <a:lstStyle/>
          <a:p>
            <a:r>
              <a:rPr lang="en-IN" b="1" dirty="0"/>
              <a:t>OUTPUT</a:t>
            </a:r>
          </a:p>
        </p:txBody>
      </p:sp>
      <p:pic>
        <p:nvPicPr>
          <p:cNvPr id="5" name="Content Placeholder 4" descr="A person swinging a tennis racket&#10;&#10;Description automatically generated">
            <a:extLst>
              <a:ext uri="{FF2B5EF4-FFF2-40B4-BE49-F238E27FC236}">
                <a16:creationId xmlns:a16="http://schemas.microsoft.com/office/drawing/2014/main" id="{8BE016C4-42C0-5095-72A8-D8477DBD0971}"/>
              </a:ext>
            </a:extLst>
          </p:cNvPr>
          <p:cNvPicPr>
            <a:picLocks noGrp="1" noChangeAspect="1"/>
          </p:cNvPicPr>
          <p:nvPr>
            <p:ph idx="1"/>
          </p:nvPr>
        </p:nvPicPr>
        <p:blipFill>
          <a:blip r:embed="rId2"/>
          <a:stretch>
            <a:fillRect/>
          </a:stretch>
        </p:blipFill>
        <p:spPr>
          <a:xfrm>
            <a:off x="4229426" y="2351502"/>
            <a:ext cx="3733147" cy="2809101"/>
          </a:xfrm>
        </p:spPr>
      </p:pic>
      <p:pic>
        <p:nvPicPr>
          <p:cNvPr id="7" name="Picture 6">
            <a:extLst>
              <a:ext uri="{FF2B5EF4-FFF2-40B4-BE49-F238E27FC236}">
                <a16:creationId xmlns:a16="http://schemas.microsoft.com/office/drawing/2014/main" id="{145B2B71-9ACF-A186-3EAD-7D0774C6AF9C}"/>
              </a:ext>
            </a:extLst>
          </p:cNvPr>
          <p:cNvPicPr>
            <a:picLocks noChangeAspect="1"/>
          </p:cNvPicPr>
          <p:nvPr/>
        </p:nvPicPr>
        <p:blipFill>
          <a:blip r:embed="rId3"/>
          <a:stretch>
            <a:fillRect/>
          </a:stretch>
        </p:blipFill>
        <p:spPr>
          <a:xfrm>
            <a:off x="2049428" y="5213523"/>
            <a:ext cx="8093141" cy="815411"/>
          </a:xfrm>
          <a:prstGeom prst="rect">
            <a:avLst/>
          </a:prstGeom>
        </p:spPr>
      </p:pic>
    </p:spTree>
    <p:extLst>
      <p:ext uri="{BB962C8B-B14F-4D97-AF65-F5344CB8AC3E}">
        <p14:creationId xmlns:p14="http://schemas.microsoft.com/office/powerpoint/2010/main" val="201945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C229-5DE5-D458-466B-2143AD6D4778}"/>
              </a:ext>
            </a:extLst>
          </p:cNvPr>
          <p:cNvSpPr>
            <a:spLocks noGrp="1"/>
          </p:cNvSpPr>
          <p:nvPr>
            <p:ph type="title"/>
          </p:nvPr>
        </p:nvSpPr>
        <p:spPr/>
        <p:txBody>
          <a:bodyPr/>
          <a:lstStyle/>
          <a:p>
            <a:r>
              <a:rPr lang="en-IN" b="1"/>
              <a:t>OUTPUT</a:t>
            </a:r>
            <a:endParaRPr lang="en-IN" b="1" dirty="0"/>
          </a:p>
        </p:txBody>
      </p:sp>
      <p:pic>
        <p:nvPicPr>
          <p:cNvPr id="9" name="Content Placeholder 8" descr="A group of people sitting around a table">
            <a:extLst>
              <a:ext uri="{FF2B5EF4-FFF2-40B4-BE49-F238E27FC236}">
                <a16:creationId xmlns:a16="http://schemas.microsoft.com/office/drawing/2014/main" id="{ACFD2C34-826E-1F50-AF9F-25950E3F2AF2}"/>
              </a:ext>
            </a:extLst>
          </p:cNvPr>
          <p:cNvPicPr>
            <a:picLocks noGrp="1" noChangeAspect="1"/>
          </p:cNvPicPr>
          <p:nvPr>
            <p:ph idx="1"/>
          </p:nvPr>
        </p:nvPicPr>
        <p:blipFill>
          <a:blip r:embed="rId2"/>
          <a:stretch>
            <a:fillRect/>
          </a:stretch>
        </p:blipFill>
        <p:spPr>
          <a:xfrm>
            <a:off x="4098960" y="2016491"/>
            <a:ext cx="4392321" cy="3322949"/>
          </a:xfrm>
        </p:spPr>
      </p:pic>
      <p:pic>
        <p:nvPicPr>
          <p:cNvPr id="42" name="Picture 41">
            <a:extLst>
              <a:ext uri="{FF2B5EF4-FFF2-40B4-BE49-F238E27FC236}">
                <a16:creationId xmlns:a16="http://schemas.microsoft.com/office/drawing/2014/main" id="{F3D44B1F-9A64-3DA9-9761-ECB6C6F1157B}"/>
              </a:ext>
            </a:extLst>
          </p:cNvPr>
          <p:cNvPicPr>
            <a:picLocks noChangeAspect="1"/>
          </p:cNvPicPr>
          <p:nvPr/>
        </p:nvPicPr>
        <p:blipFill>
          <a:blip r:embed="rId3"/>
          <a:stretch>
            <a:fillRect/>
          </a:stretch>
        </p:blipFill>
        <p:spPr>
          <a:xfrm>
            <a:off x="2496506" y="5465056"/>
            <a:ext cx="7597230" cy="644914"/>
          </a:xfrm>
          <a:prstGeom prst="rect">
            <a:avLst/>
          </a:prstGeom>
        </p:spPr>
      </p:pic>
    </p:spTree>
    <p:extLst>
      <p:ext uri="{BB962C8B-B14F-4D97-AF65-F5344CB8AC3E}">
        <p14:creationId xmlns:p14="http://schemas.microsoft.com/office/powerpoint/2010/main" val="409051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DCF5-232B-A8E2-9AAF-B4A46A455F0F}"/>
              </a:ext>
            </a:extLst>
          </p:cNvPr>
          <p:cNvSpPr>
            <a:spLocks noGrp="1"/>
          </p:cNvSpPr>
          <p:nvPr>
            <p:ph type="title"/>
          </p:nvPr>
        </p:nvSpPr>
        <p:spPr/>
        <p:txBody>
          <a:bodyPr/>
          <a:lstStyle/>
          <a:p>
            <a:r>
              <a:rPr lang="en-IN" b="1" dirty="0"/>
              <a:t>OUTPUT</a:t>
            </a:r>
          </a:p>
        </p:txBody>
      </p:sp>
      <p:pic>
        <p:nvPicPr>
          <p:cNvPr id="5" name="Content Placeholder 4" descr="A football player running with another player in the back&#10;&#10;Description automatically generated">
            <a:extLst>
              <a:ext uri="{FF2B5EF4-FFF2-40B4-BE49-F238E27FC236}">
                <a16:creationId xmlns:a16="http://schemas.microsoft.com/office/drawing/2014/main" id="{E3BA2EFD-98DF-2047-CDA8-7A8E9D58B1DD}"/>
              </a:ext>
            </a:extLst>
          </p:cNvPr>
          <p:cNvPicPr>
            <a:picLocks noGrp="1" noChangeAspect="1"/>
          </p:cNvPicPr>
          <p:nvPr>
            <p:ph idx="1"/>
          </p:nvPr>
        </p:nvPicPr>
        <p:blipFill>
          <a:blip r:embed="rId2"/>
          <a:stretch>
            <a:fillRect/>
          </a:stretch>
        </p:blipFill>
        <p:spPr>
          <a:xfrm>
            <a:off x="3636311" y="2199975"/>
            <a:ext cx="4919377" cy="2767150"/>
          </a:xfrm>
        </p:spPr>
      </p:pic>
      <p:pic>
        <p:nvPicPr>
          <p:cNvPr id="7" name="Picture 6">
            <a:extLst>
              <a:ext uri="{FF2B5EF4-FFF2-40B4-BE49-F238E27FC236}">
                <a16:creationId xmlns:a16="http://schemas.microsoft.com/office/drawing/2014/main" id="{73BA6688-831F-31E0-A23B-D61389B73B5B}"/>
              </a:ext>
            </a:extLst>
          </p:cNvPr>
          <p:cNvPicPr>
            <a:picLocks noChangeAspect="1"/>
          </p:cNvPicPr>
          <p:nvPr/>
        </p:nvPicPr>
        <p:blipFill>
          <a:blip r:embed="rId3"/>
          <a:stretch>
            <a:fillRect/>
          </a:stretch>
        </p:blipFill>
        <p:spPr>
          <a:xfrm>
            <a:off x="2064669" y="5067102"/>
            <a:ext cx="8062659" cy="739204"/>
          </a:xfrm>
          <a:prstGeom prst="rect">
            <a:avLst/>
          </a:prstGeom>
        </p:spPr>
      </p:pic>
    </p:spTree>
    <p:extLst>
      <p:ext uri="{BB962C8B-B14F-4D97-AF65-F5344CB8AC3E}">
        <p14:creationId xmlns:p14="http://schemas.microsoft.com/office/powerpoint/2010/main" val="3213438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1389-9FAA-A2A1-700B-66A541C64BEC}"/>
              </a:ext>
            </a:extLst>
          </p:cNvPr>
          <p:cNvSpPr>
            <a:spLocks noGrp="1"/>
          </p:cNvSpPr>
          <p:nvPr>
            <p:ph type="title"/>
          </p:nvPr>
        </p:nvSpPr>
        <p:spPr/>
        <p:txBody>
          <a:bodyPr/>
          <a:lstStyle/>
          <a:p>
            <a:r>
              <a:rPr lang="en-IN" b="1" dirty="0"/>
              <a:t>OUTPUT</a:t>
            </a:r>
          </a:p>
        </p:txBody>
      </p:sp>
      <p:pic>
        <p:nvPicPr>
          <p:cNvPr id="5" name="Content Placeholder 4" descr="A baseball player swinging a bat&#10;&#10;Description automatically generated">
            <a:extLst>
              <a:ext uri="{FF2B5EF4-FFF2-40B4-BE49-F238E27FC236}">
                <a16:creationId xmlns:a16="http://schemas.microsoft.com/office/drawing/2014/main" id="{C593B2BC-79D5-FEE0-4189-BE2D0E431C98}"/>
              </a:ext>
            </a:extLst>
          </p:cNvPr>
          <p:cNvPicPr>
            <a:picLocks noGrp="1" noChangeAspect="1"/>
          </p:cNvPicPr>
          <p:nvPr>
            <p:ph idx="1"/>
          </p:nvPr>
        </p:nvPicPr>
        <p:blipFill>
          <a:blip r:embed="rId2"/>
          <a:stretch>
            <a:fillRect/>
          </a:stretch>
        </p:blipFill>
        <p:spPr>
          <a:xfrm>
            <a:off x="3791784" y="2244287"/>
            <a:ext cx="4608431" cy="3069574"/>
          </a:xfrm>
        </p:spPr>
      </p:pic>
      <p:pic>
        <p:nvPicPr>
          <p:cNvPr id="7" name="Picture 6">
            <a:extLst>
              <a:ext uri="{FF2B5EF4-FFF2-40B4-BE49-F238E27FC236}">
                <a16:creationId xmlns:a16="http://schemas.microsoft.com/office/drawing/2014/main" id="{758DFA0A-3854-C614-158A-5945FC0F8D8B}"/>
              </a:ext>
            </a:extLst>
          </p:cNvPr>
          <p:cNvPicPr>
            <a:picLocks noChangeAspect="1"/>
          </p:cNvPicPr>
          <p:nvPr/>
        </p:nvPicPr>
        <p:blipFill>
          <a:blip r:embed="rId3"/>
          <a:stretch>
            <a:fillRect/>
          </a:stretch>
        </p:blipFill>
        <p:spPr>
          <a:xfrm>
            <a:off x="2030376" y="5445469"/>
            <a:ext cx="8131245" cy="670618"/>
          </a:xfrm>
          <a:prstGeom prst="rect">
            <a:avLst/>
          </a:prstGeom>
        </p:spPr>
      </p:pic>
    </p:spTree>
    <p:extLst>
      <p:ext uri="{BB962C8B-B14F-4D97-AF65-F5344CB8AC3E}">
        <p14:creationId xmlns:p14="http://schemas.microsoft.com/office/powerpoint/2010/main" val="134852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39538F-3F06-5B7E-B2E2-48BD339EFBE7}"/>
              </a:ext>
            </a:extLst>
          </p:cNvPr>
          <p:cNvSpPr>
            <a:spLocks noGrp="1"/>
          </p:cNvSpPr>
          <p:nvPr>
            <p:ph type="title"/>
          </p:nvPr>
        </p:nvSpPr>
        <p:spPr>
          <a:xfrm>
            <a:off x="581192" y="1124999"/>
            <a:ext cx="4076149" cy="4608003"/>
          </a:xfrm>
        </p:spPr>
        <p:txBody>
          <a:bodyPr anchor="ctr">
            <a:normAutofit/>
          </a:bodyPr>
          <a:lstStyle/>
          <a:p>
            <a:r>
              <a:rPr lang="en-IN" sz="4000">
                <a:solidFill>
                  <a:schemeClr val="accent1"/>
                </a:solidFill>
              </a:rPr>
              <a:t>REFERENCE</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6D95BA3E-AC7F-E8E8-FCE9-964682A1C80D}"/>
              </a:ext>
            </a:extLst>
          </p:cNvPr>
          <p:cNvSpPr>
            <a:spLocks noGrp="1"/>
          </p:cNvSpPr>
          <p:nvPr>
            <p:ph idx="1"/>
          </p:nvPr>
        </p:nvSpPr>
        <p:spPr>
          <a:xfrm>
            <a:off x="5117586" y="1124998"/>
            <a:ext cx="6143248" cy="4608003"/>
          </a:xfrm>
        </p:spPr>
        <p:txBody>
          <a:bodyPr>
            <a:normAutofit/>
          </a:bodyPr>
          <a:lstStyle/>
          <a:p>
            <a:pPr marL="0" indent="0">
              <a:lnSpc>
                <a:spcPct val="100000"/>
              </a:lnSpc>
              <a:buNone/>
            </a:pPr>
            <a:r>
              <a:rPr lang="en-IN" sz="1300" dirty="0"/>
              <a:t>[1] A. </a:t>
            </a:r>
            <a:r>
              <a:rPr lang="en-IN" sz="1300" dirty="0" err="1"/>
              <a:t>Karpathy</a:t>
            </a:r>
            <a:r>
              <a:rPr lang="en-IN" sz="1300" dirty="0"/>
              <a:t> and L. Fei-Fei, ‘‘Deep visual-semantic alignments for generating image descriptions,’’ in Proc. IEEE Conf. </a:t>
            </a:r>
            <a:r>
              <a:rPr lang="en-IN" sz="1300" dirty="0" err="1"/>
              <a:t>Comput</a:t>
            </a:r>
            <a:r>
              <a:rPr lang="en-IN" sz="1300" dirty="0"/>
              <a:t>. Vis. Pattern </a:t>
            </a:r>
            <a:r>
              <a:rPr lang="en-IN" sz="1300" dirty="0" err="1"/>
              <a:t>Recognit</a:t>
            </a:r>
            <a:r>
              <a:rPr lang="en-IN" sz="1300" dirty="0"/>
              <a:t>. (CVPR), Jun. 2015, pp. 3128–3137. </a:t>
            </a:r>
          </a:p>
          <a:p>
            <a:pPr marL="0" indent="0">
              <a:lnSpc>
                <a:spcPct val="100000"/>
              </a:lnSpc>
              <a:buNone/>
            </a:pPr>
            <a:r>
              <a:rPr lang="en-IN" sz="1300" dirty="0"/>
              <a:t>[2] O. </a:t>
            </a:r>
            <a:r>
              <a:rPr lang="en-IN" sz="1300" dirty="0" err="1"/>
              <a:t>Vinyals</a:t>
            </a:r>
            <a:r>
              <a:rPr lang="en-IN" sz="1300" dirty="0"/>
              <a:t>, A. </a:t>
            </a:r>
            <a:r>
              <a:rPr lang="en-IN" sz="1300" dirty="0" err="1"/>
              <a:t>Toshev</a:t>
            </a:r>
            <a:r>
              <a:rPr lang="en-IN" sz="1300" dirty="0"/>
              <a:t>, S. Bengio, and D. Erhan, ‘‘Show and tell: A neural image caption generator,’’ in Proc. IEEE Conf. </a:t>
            </a:r>
            <a:r>
              <a:rPr lang="en-IN" sz="1300" dirty="0" err="1"/>
              <a:t>Comput</a:t>
            </a:r>
            <a:r>
              <a:rPr lang="en-IN" sz="1300" dirty="0"/>
              <a:t>. Vis. Pattern </a:t>
            </a:r>
            <a:r>
              <a:rPr lang="en-IN" sz="1300" dirty="0" err="1"/>
              <a:t>Recognit</a:t>
            </a:r>
            <a:r>
              <a:rPr lang="en-IN" sz="1300" dirty="0"/>
              <a:t>. (CVPR), Jun. 2015, pp. 3156–3164. </a:t>
            </a:r>
          </a:p>
          <a:p>
            <a:pPr marL="0" indent="0">
              <a:lnSpc>
                <a:spcPct val="100000"/>
              </a:lnSpc>
              <a:buNone/>
            </a:pPr>
            <a:r>
              <a:rPr lang="en-IN" sz="1300" dirty="0"/>
              <a:t>[3] P. Anderson, B. Fernando, M. Johnson, and S. Gould, ‘‘SPICE: Semantic propositional image caption evaluation,’’ in Proc. 14th Eur. Conf. </a:t>
            </a:r>
            <a:r>
              <a:rPr lang="en-IN" sz="1300" dirty="0" err="1"/>
              <a:t>Comput</a:t>
            </a:r>
            <a:r>
              <a:rPr lang="en-IN" sz="1300" dirty="0"/>
              <a:t>. Vis. (ECCV), Amsterdam, The Netherlands. Berlin, Germany: Springer, Oct. 2016, pp. 382–398</a:t>
            </a:r>
          </a:p>
          <a:p>
            <a:pPr marL="0" indent="0">
              <a:lnSpc>
                <a:spcPct val="100000"/>
              </a:lnSpc>
              <a:buNone/>
            </a:pPr>
            <a:r>
              <a:rPr lang="en-IN" sz="1300" dirty="0"/>
              <a:t>[4] J. Wu, T. Chen, H. Wu, Z. Yang, G. Luo, and L. Lin, ‘‘Fine-grained image captioning with global-local discriminative objective,’’ IEEE Trans. Multimedia, vol. 23, pp. 2413–2427, 2021. </a:t>
            </a:r>
          </a:p>
          <a:p>
            <a:pPr marL="0" indent="0">
              <a:lnSpc>
                <a:spcPct val="100000"/>
              </a:lnSpc>
              <a:buNone/>
            </a:pPr>
            <a:r>
              <a:rPr lang="en-IN" sz="1300" dirty="0"/>
              <a:t>[5] J. Han, D. Zhang, G. Cheng, N. Liu, and D. Xu, ‘‘Advanced deep-learning techniques for salient and category-specific object detection: A survey,’’ IEEE Signal Process. Mag., vol. 35, no. 1, pp. 84–100, Jan. 2018. </a:t>
            </a:r>
          </a:p>
          <a:p>
            <a:pPr marL="0" indent="0">
              <a:lnSpc>
                <a:spcPct val="100000"/>
              </a:lnSpc>
              <a:buNone/>
            </a:pPr>
            <a:r>
              <a:rPr lang="en-IN" sz="1300" dirty="0"/>
              <a:t>[6] L. </a:t>
            </a:r>
            <a:r>
              <a:rPr lang="en-IN" sz="1300" dirty="0" err="1"/>
              <a:t>Ruotsalainen</a:t>
            </a:r>
            <a:r>
              <a:rPr lang="en-IN" sz="1300" dirty="0"/>
              <a:t>, A. Morrison, M. </a:t>
            </a:r>
            <a:r>
              <a:rPr lang="en-IN" sz="1300" dirty="0" err="1"/>
              <a:t>Makela</a:t>
            </a:r>
            <a:r>
              <a:rPr lang="en-IN" sz="1300" dirty="0"/>
              <a:t>, J. </a:t>
            </a:r>
            <a:r>
              <a:rPr lang="en-IN" sz="1300" dirty="0" err="1"/>
              <a:t>Rantanen</a:t>
            </a:r>
            <a:r>
              <a:rPr lang="en-IN" sz="1300" dirty="0"/>
              <a:t>, and N. Sokolova, ‘‘Improving computer vision-based perception for collaborative indoor navigation,’’ IEEE Sensors J., vol. 22, no. 6, pp. 4816–4826, Mar. 2022.</a:t>
            </a:r>
          </a:p>
        </p:txBody>
      </p:sp>
    </p:spTree>
    <p:extLst>
      <p:ext uri="{BB962C8B-B14F-4D97-AF65-F5344CB8AC3E}">
        <p14:creationId xmlns:p14="http://schemas.microsoft.com/office/powerpoint/2010/main" val="301551833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83775-67D6-0984-C3A7-CBC009FA33B2}"/>
              </a:ext>
            </a:extLst>
          </p:cNvPr>
          <p:cNvSpPr>
            <a:spLocks noGrp="1"/>
          </p:cNvSpPr>
          <p:nvPr>
            <p:ph type="ctrTitle"/>
          </p:nvPr>
        </p:nvSpPr>
        <p:spPr>
          <a:xfrm>
            <a:off x="783771" y="1066800"/>
            <a:ext cx="5727760" cy="4724400"/>
          </a:xfrm>
        </p:spPr>
        <p:txBody>
          <a:bodyPr anchor="ctr">
            <a:normAutofit/>
          </a:bodyPr>
          <a:lstStyle/>
          <a:p>
            <a:pPr algn="r"/>
            <a:r>
              <a:rPr lang="en-IN" sz="6600">
                <a:solidFill>
                  <a:srgbClr val="FFFFFF">
                    <a:alpha val="90000"/>
                  </a:srgbClr>
                </a:solidFill>
              </a:rPr>
              <a:t>THANK YOU</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028054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D382-0F41-0815-1C13-8F21E6F90E7F}"/>
              </a:ext>
            </a:extLst>
          </p:cNvPr>
          <p:cNvSpPr>
            <a:spLocks noGrp="1"/>
          </p:cNvSpPr>
          <p:nvPr>
            <p:ph type="title"/>
          </p:nvPr>
        </p:nvSpPr>
        <p:spPr/>
        <p:txBody>
          <a:bodyPr/>
          <a:lstStyle/>
          <a:p>
            <a:r>
              <a:rPr lang="en-IN" b="1" dirty="0"/>
              <a:t>outlook</a:t>
            </a:r>
          </a:p>
        </p:txBody>
      </p:sp>
      <p:graphicFrame>
        <p:nvGraphicFramePr>
          <p:cNvPr id="7" name="Content Placeholder 2">
            <a:extLst>
              <a:ext uri="{FF2B5EF4-FFF2-40B4-BE49-F238E27FC236}">
                <a16:creationId xmlns:a16="http://schemas.microsoft.com/office/drawing/2014/main" id="{6A6E6224-106E-1CC9-6C0E-5B07C165332B}"/>
              </a:ext>
            </a:extLst>
          </p:cNvPr>
          <p:cNvGraphicFramePr>
            <a:graphicFrameLocks noGrp="1"/>
          </p:cNvGraphicFramePr>
          <p:nvPr>
            <p:ph idx="1"/>
          </p:nvPr>
        </p:nvGraphicFramePr>
        <p:xfrm>
          <a:off x="581192" y="2340864"/>
          <a:ext cx="11029615" cy="3634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01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4A1A84-B89A-C9DE-B67C-2AFDB248B889}"/>
              </a:ext>
            </a:extLst>
          </p:cNvPr>
          <p:cNvSpPr>
            <a:spLocks noGrp="1"/>
          </p:cNvSpPr>
          <p:nvPr>
            <p:ph type="title"/>
          </p:nvPr>
        </p:nvSpPr>
        <p:spPr>
          <a:xfrm>
            <a:off x="581193" y="702156"/>
            <a:ext cx="6309003" cy="1013800"/>
          </a:xfrm>
        </p:spPr>
        <p:txBody>
          <a:bodyPr>
            <a:normAutofit/>
          </a:bodyPr>
          <a:lstStyle/>
          <a:p>
            <a:r>
              <a:rPr lang="en-IN" b="1">
                <a:solidFill>
                  <a:schemeClr val="tx2"/>
                </a:solidFill>
              </a:rPr>
              <a:t>Problem statement</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EF9B1826-F31A-83C5-646A-8F41DCD860E5}"/>
              </a:ext>
            </a:extLst>
          </p:cNvPr>
          <p:cNvSpPr>
            <a:spLocks noGrp="1"/>
          </p:cNvSpPr>
          <p:nvPr>
            <p:ph idx="1"/>
          </p:nvPr>
        </p:nvSpPr>
        <p:spPr>
          <a:xfrm>
            <a:off x="581194" y="1896533"/>
            <a:ext cx="6309003" cy="3962266"/>
          </a:xfrm>
        </p:spPr>
        <p:txBody>
          <a:bodyPr>
            <a:normAutofit/>
          </a:bodyPr>
          <a:lstStyle/>
          <a:p>
            <a:pPr marL="0" indent="0">
              <a:buNone/>
            </a:pPr>
            <a:r>
              <a:rPr lang="en-US" dirty="0">
                <a:solidFill>
                  <a:schemeClr val="tx2"/>
                </a:solidFill>
              </a:rPr>
              <a:t>Despite the prevalence of digital images in everyday life, blind individuals face significant challenges in accessing visual content. Traditional assistive technologies often fall short in providing meaningful descriptions of images, limiting the ability of blind users to engage with digital content effectively. The aim of this project is to develop an image captioning generator specifically tailored to address the needs of blind individuals. The key challenge lies in generating accurate and descriptive captions that convey the essential information contained within images, enabling blind users to form a mental image of the scene or object. This entails not only accurately identifying objects and activities within the image but also providing contextually relevant descriptions that facilitate comprehension.</a:t>
            </a:r>
            <a:endParaRPr lang="en-IN" dirty="0">
              <a:solidFill>
                <a:schemeClr val="tx2"/>
              </a:solidFill>
            </a:endParaRPr>
          </a:p>
        </p:txBody>
      </p:sp>
      <p:pic>
        <p:nvPicPr>
          <p:cNvPr id="5" name="Picture 4" descr="Question mark on green pastel background">
            <a:extLst>
              <a:ext uri="{FF2B5EF4-FFF2-40B4-BE49-F238E27FC236}">
                <a16:creationId xmlns:a16="http://schemas.microsoft.com/office/drawing/2014/main" id="{F47E40D3-8F66-D25F-4B8E-7A8AEDACEB7A}"/>
              </a:ext>
            </a:extLst>
          </p:cNvPr>
          <p:cNvPicPr>
            <a:picLocks noChangeAspect="1"/>
          </p:cNvPicPr>
          <p:nvPr/>
        </p:nvPicPr>
        <p:blipFill rotWithShape="1">
          <a:blip r:embed="rId2"/>
          <a:srcRect l="44456" r="4464"/>
          <a:stretch/>
        </p:blipFill>
        <p:spPr>
          <a:xfrm>
            <a:off x="7521283" y="10"/>
            <a:ext cx="4670717" cy="6857990"/>
          </a:xfrm>
          <a:prstGeom prst="rect">
            <a:avLst/>
          </a:prstGeom>
        </p:spPr>
      </p:pic>
    </p:spTree>
    <p:extLst>
      <p:ext uri="{BB962C8B-B14F-4D97-AF65-F5344CB8AC3E}">
        <p14:creationId xmlns:p14="http://schemas.microsoft.com/office/powerpoint/2010/main" val="568958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1C19FBE-33E9-4938-AB1E-CB36F4A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4E06C277-692A-B084-1C3F-C2C722277B1F}"/>
              </a:ext>
            </a:extLst>
          </p:cNvPr>
          <p:cNvPicPr>
            <a:picLocks noChangeAspect="1"/>
          </p:cNvPicPr>
          <p:nvPr/>
        </p:nvPicPr>
        <p:blipFill rotWithShape="1">
          <a:blip r:embed="rId2">
            <a:grayscl/>
          </a:blip>
          <a:srcRect t="853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F16B031A-DFF2-4273-9F94-B34585B15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11301984"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Rectangle 21">
            <a:extLst>
              <a:ext uri="{FF2B5EF4-FFF2-40B4-BE49-F238E27FC236}">
                <a16:creationId xmlns:a16="http://schemas.microsoft.com/office/drawing/2014/main" id="{D17C4E3E-20C3-45C7-A1E9-79660C1A3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5D0BBD55-B1AB-A9ED-3282-0BD9F6828648}"/>
              </a:ext>
            </a:extLst>
          </p:cNvPr>
          <p:cNvSpPr>
            <a:spLocks noGrp="1"/>
          </p:cNvSpPr>
          <p:nvPr>
            <p:ph type="title"/>
          </p:nvPr>
        </p:nvSpPr>
        <p:spPr>
          <a:xfrm>
            <a:off x="764883" y="1009397"/>
            <a:ext cx="10653766" cy="1369736"/>
          </a:xfrm>
        </p:spPr>
        <p:txBody>
          <a:bodyPr anchor="ctr">
            <a:normAutofit/>
          </a:bodyPr>
          <a:lstStyle/>
          <a:p>
            <a:r>
              <a:rPr lang="en-IN" b="1">
                <a:solidFill>
                  <a:srgbClr val="FFFFFF"/>
                </a:solidFill>
              </a:rPr>
              <a:t>ABSTRACT and Keywords</a:t>
            </a:r>
          </a:p>
        </p:txBody>
      </p:sp>
      <p:sp>
        <p:nvSpPr>
          <p:cNvPr id="3" name="Content Placeholder 2">
            <a:extLst>
              <a:ext uri="{FF2B5EF4-FFF2-40B4-BE49-F238E27FC236}">
                <a16:creationId xmlns:a16="http://schemas.microsoft.com/office/drawing/2014/main" id="{25E1530A-32E0-E8B8-CC33-3CB6F0A36BAF}"/>
              </a:ext>
            </a:extLst>
          </p:cNvPr>
          <p:cNvSpPr>
            <a:spLocks noGrp="1"/>
          </p:cNvSpPr>
          <p:nvPr>
            <p:ph idx="1"/>
          </p:nvPr>
        </p:nvSpPr>
        <p:spPr>
          <a:xfrm>
            <a:off x="764883" y="2574470"/>
            <a:ext cx="10650760" cy="3166479"/>
          </a:xfrm>
        </p:spPr>
        <p:txBody>
          <a:bodyPr anchor="t">
            <a:normAutofit/>
          </a:bodyPr>
          <a:lstStyle/>
          <a:p>
            <a:pPr marL="0" indent="0">
              <a:lnSpc>
                <a:spcPct val="100000"/>
              </a:lnSpc>
              <a:buNone/>
            </a:pPr>
            <a:r>
              <a:rPr lang="en-US" sz="1600">
                <a:solidFill>
                  <a:srgbClr val="FFFFFF"/>
                </a:solidFill>
              </a:rPr>
              <a:t>This paper presents a novel approach to image caption generation harnessing the power of OpenAI's CLIP (Contrastive Language-Image Pretraining) model. CLIP, a state-of-the-art multimodal model, enables the understanding of images and text in a unified semantic space. By leveraging CLIP's robust representations of both images and corresponding text, we propose an image caption generator that seamlessly combines visual and textual cues for accurate and contextually relevant captioning. Our method utilizes CLIP's pre-trained vision and language encoders to encode images and generate captions using a decoding strategy that encourages coherence and diversity. Through extensive experimentation and evaluation on diverse image datasets, we demonstrate the effectiveness and versatility of our approach in producing descriptive and informative captions across various domains. We envision our CLIP-based image caption generator as a powerful tool with applications in content generation, visual storytelling, and accessibility, ultimately bridging the gap between visual and textual modalities in the digital realm.</a:t>
            </a:r>
          </a:p>
          <a:p>
            <a:pPr marL="0" indent="0">
              <a:lnSpc>
                <a:spcPct val="100000"/>
              </a:lnSpc>
              <a:buNone/>
            </a:pPr>
            <a:r>
              <a:rPr lang="en-US" sz="1600" b="1" i="1">
                <a:solidFill>
                  <a:srgbClr val="FFFFFF"/>
                </a:solidFill>
              </a:rPr>
              <a:t>Keywords : </a:t>
            </a:r>
            <a:r>
              <a:rPr lang="en-US" sz="1600">
                <a:solidFill>
                  <a:srgbClr val="FFFFFF"/>
                </a:solidFill>
              </a:rPr>
              <a:t>OpenAI CLIP, Multimodal model, Contrastive learning, Semantic space, Visual and textual cues, Pretrained encoders, Fine-tuning techniques, Content generation, Visual storytelling, Bridging modalities</a:t>
            </a:r>
            <a:endParaRPr lang="en-IN" sz="1600">
              <a:solidFill>
                <a:srgbClr val="FFFFFF"/>
              </a:solidFill>
            </a:endParaRPr>
          </a:p>
        </p:txBody>
      </p:sp>
    </p:spTree>
    <p:extLst>
      <p:ext uri="{BB962C8B-B14F-4D97-AF65-F5344CB8AC3E}">
        <p14:creationId xmlns:p14="http://schemas.microsoft.com/office/powerpoint/2010/main" val="7438540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People working on ideas">
            <a:extLst>
              <a:ext uri="{FF2B5EF4-FFF2-40B4-BE49-F238E27FC236}">
                <a16:creationId xmlns:a16="http://schemas.microsoft.com/office/drawing/2014/main" id="{95E38EC5-5C20-8F12-ACAD-A3154191A978}"/>
              </a:ext>
            </a:extLst>
          </p:cNvPr>
          <p:cNvPicPr>
            <a:picLocks noChangeAspect="1"/>
          </p:cNvPicPr>
          <p:nvPr/>
        </p:nvPicPr>
        <p:blipFill rotWithShape="1">
          <a:blip r:embed="rId2">
            <a:alphaModFix amt="40000"/>
          </a:blip>
          <a:srcRect t="7338" b="6784"/>
          <a:stretch/>
        </p:blipFill>
        <p:spPr>
          <a:xfrm>
            <a:off x="20" y="10"/>
            <a:ext cx="12191980" cy="6857990"/>
          </a:xfrm>
          <a:prstGeom prst="rect">
            <a:avLst/>
          </a:prstGeom>
        </p:spPr>
      </p:pic>
      <p:sp>
        <p:nvSpPr>
          <p:cNvPr id="2" name="Title 1">
            <a:extLst>
              <a:ext uri="{FF2B5EF4-FFF2-40B4-BE49-F238E27FC236}">
                <a16:creationId xmlns:a16="http://schemas.microsoft.com/office/drawing/2014/main" id="{5349A8F5-AA0A-F29D-5067-ED8795AB04B3}"/>
              </a:ext>
            </a:extLst>
          </p:cNvPr>
          <p:cNvSpPr>
            <a:spLocks noGrp="1"/>
          </p:cNvSpPr>
          <p:nvPr>
            <p:ph type="title"/>
          </p:nvPr>
        </p:nvSpPr>
        <p:spPr>
          <a:xfrm>
            <a:off x="1023870" y="702156"/>
            <a:ext cx="10144260" cy="1013800"/>
          </a:xfrm>
        </p:spPr>
        <p:txBody>
          <a:bodyPr>
            <a:normAutofit/>
          </a:bodyPr>
          <a:lstStyle/>
          <a:p>
            <a:r>
              <a:rPr lang="en-IN" b="1" dirty="0">
                <a:solidFill>
                  <a:schemeClr val="tx1"/>
                </a:solidFill>
              </a:rPr>
              <a:t>objective</a:t>
            </a:r>
          </a:p>
        </p:txBody>
      </p:sp>
      <p:sp>
        <p:nvSpPr>
          <p:cNvPr id="3" name="Content Placeholder 2">
            <a:extLst>
              <a:ext uri="{FF2B5EF4-FFF2-40B4-BE49-F238E27FC236}">
                <a16:creationId xmlns:a16="http://schemas.microsoft.com/office/drawing/2014/main" id="{1C153D72-0D42-4EFA-6705-B038C9D28F03}"/>
              </a:ext>
            </a:extLst>
          </p:cNvPr>
          <p:cNvSpPr>
            <a:spLocks noGrp="1"/>
          </p:cNvSpPr>
          <p:nvPr>
            <p:ph idx="1"/>
          </p:nvPr>
        </p:nvSpPr>
        <p:spPr>
          <a:xfrm>
            <a:off x="965199" y="2180496"/>
            <a:ext cx="10261602" cy="3678303"/>
          </a:xfrm>
        </p:spPr>
        <p:txBody>
          <a:bodyPr>
            <a:normAutofit/>
          </a:bodyPr>
          <a:lstStyle/>
          <a:p>
            <a:pPr marL="0" indent="0">
              <a:buNone/>
            </a:pPr>
            <a:r>
              <a:rPr lang="en-US" dirty="0"/>
              <a:t>The objectives can be outlined as follows:</a:t>
            </a:r>
          </a:p>
          <a:p>
            <a:pPr marL="0" indent="0">
              <a:buNone/>
            </a:pPr>
            <a:r>
              <a:rPr lang="en-US" b="1" dirty="0"/>
              <a:t>Enhance Accessibility: </a:t>
            </a:r>
            <a:r>
              <a:rPr lang="en-US" dirty="0"/>
              <a:t>Develop a tool that enhances accessibility for blind individuals by providing accurate and descriptive captions for digital images, enabling them to access and comprehend visual content independently.</a:t>
            </a:r>
          </a:p>
          <a:p>
            <a:pPr marL="0" indent="0">
              <a:buNone/>
            </a:pPr>
            <a:r>
              <a:rPr lang="en-US" b="1" dirty="0"/>
              <a:t>Leverage Deep Learning Techniques: </a:t>
            </a:r>
            <a:r>
              <a:rPr lang="en-US" dirty="0"/>
              <a:t>Utilize advanced deep learning techniques, such as convolutional neural networks (CNNs) and recurrent neural networks (RNNs), to extract meaningful features from images and generate natural language captions that accurately describe the content.</a:t>
            </a:r>
          </a:p>
          <a:p>
            <a:pPr marL="0" indent="0">
              <a:buNone/>
            </a:pPr>
            <a:r>
              <a:rPr lang="en-US" b="1" dirty="0"/>
              <a:t>User-Centric Design: </a:t>
            </a:r>
            <a:r>
              <a:rPr lang="en-US" dirty="0"/>
              <a:t>Prioritize user feedback and incorporate user-centered design principles to create a tool that is intuitive, user-friendly, and meets the specific needs and preferences of blind users.</a:t>
            </a:r>
            <a:endParaRPr lang="en-IN" dirty="0"/>
          </a:p>
        </p:txBody>
      </p:sp>
    </p:spTree>
    <p:extLst>
      <p:ext uri="{BB962C8B-B14F-4D97-AF65-F5344CB8AC3E}">
        <p14:creationId xmlns:p14="http://schemas.microsoft.com/office/powerpoint/2010/main" val="425984517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1A405-4B5A-CE62-F48D-A7D12129A748}"/>
              </a:ext>
            </a:extLst>
          </p:cNvPr>
          <p:cNvSpPr>
            <a:spLocks noGrp="1"/>
          </p:cNvSpPr>
          <p:nvPr>
            <p:ph type="title"/>
          </p:nvPr>
        </p:nvSpPr>
        <p:spPr>
          <a:xfrm>
            <a:off x="581192" y="1124999"/>
            <a:ext cx="4076149" cy="4608003"/>
          </a:xfrm>
        </p:spPr>
        <p:txBody>
          <a:bodyPr anchor="ctr">
            <a:normAutofit/>
          </a:bodyPr>
          <a:lstStyle/>
          <a:p>
            <a:r>
              <a:rPr lang="en-IN" sz="4000" b="1">
                <a:solidFill>
                  <a:schemeClr val="accent1"/>
                </a:solidFill>
              </a:rPr>
              <a:t>Literature survey </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60DFDADC-C5B9-EBAA-DBB1-5C35F002EFB2}"/>
              </a:ext>
            </a:extLst>
          </p:cNvPr>
          <p:cNvSpPr>
            <a:spLocks noGrp="1"/>
          </p:cNvSpPr>
          <p:nvPr>
            <p:ph idx="1"/>
          </p:nvPr>
        </p:nvSpPr>
        <p:spPr>
          <a:xfrm>
            <a:off x="5117586" y="1124998"/>
            <a:ext cx="6143248" cy="4608003"/>
          </a:xfrm>
        </p:spPr>
        <p:txBody>
          <a:bodyPr>
            <a:normAutofit/>
          </a:bodyPr>
          <a:lstStyle/>
          <a:p>
            <a:pPr marL="342900" indent="-342900">
              <a:lnSpc>
                <a:spcPct val="100000"/>
              </a:lnSpc>
              <a:buAutoNum type="arabicPeriod"/>
            </a:pPr>
            <a:r>
              <a:rPr lang="en-US" b="1" dirty="0"/>
              <a:t>From Show to Tell: A Survey on Deep Learning-based Image Captioning (2021):</a:t>
            </a:r>
            <a:r>
              <a:rPr lang="en-US" dirty="0"/>
              <a:t> This survey provides a comprehensive overview of deep learning-based image captioning models, covering architecture, techniques, evaluation metrics, and recent advancements. It delves deeper than other surveys and analyzes a large number of papers. (</a:t>
            </a:r>
            <a:r>
              <a:rPr lang="en-US" dirty="0" err="1"/>
              <a:t>arXiv</a:t>
            </a:r>
            <a:r>
              <a:rPr lang="en-US" dirty="0"/>
              <a:t>: [https://arxiv.org/pdf/2107.06912])</a:t>
            </a:r>
          </a:p>
          <a:p>
            <a:pPr marL="342900" indent="-342900">
              <a:lnSpc>
                <a:spcPct val="100000"/>
              </a:lnSpc>
              <a:buAutoNum type="arabicPeriod"/>
            </a:pPr>
            <a:r>
              <a:rPr lang="en-US" b="1" dirty="0"/>
              <a:t>A Systematic Literature Review on Using the Encoder-Decoder Models for Image Captioning in English and Arabic Languages (2023): </a:t>
            </a:r>
            <a:r>
              <a:rPr lang="en-US" dirty="0"/>
              <a:t>This survey focuses on encoder-decoder models for image captioning, comparing techniques and implementation specifics across different languages (English and Arabic). It also discusses recent developments like Conditional GAN-based models and meta-learning approaches. (MDPI: [https://www.mdpi.com/2076-3417/13/19/10894])</a:t>
            </a:r>
            <a:endParaRPr lang="en-IN" dirty="0"/>
          </a:p>
        </p:txBody>
      </p:sp>
    </p:spTree>
    <p:extLst>
      <p:ext uri="{BB962C8B-B14F-4D97-AF65-F5344CB8AC3E}">
        <p14:creationId xmlns:p14="http://schemas.microsoft.com/office/powerpoint/2010/main" val="29233228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F537D-2253-AEFB-7550-EE3829A8FE95}"/>
              </a:ext>
            </a:extLst>
          </p:cNvPr>
          <p:cNvSpPr>
            <a:spLocks noGrp="1"/>
          </p:cNvSpPr>
          <p:nvPr>
            <p:ph type="title"/>
          </p:nvPr>
        </p:nvSpPr>
        <p:spPr>
          <a:xfrm>
            <a:off x="581192" y="1124999"/>
            <a:ext cx="4076149" cy="4608003"/>
          </a:xfrm>
        </p:spPr>
        <p:txBody>
          <a:bodyPr anchor="ctr">
            <a:normAutofit/>
          </a:bodyPr>
          <a:lstStyle/>
          <a:p>
            <a:r>
              <a:rPr lang="en-IN" sz="4000" b="1" dirty="0">
                <a:solidFill>
                  <a:schemeClr val="accent1"/>
                </a:solidFill>
              </a:rPr>
              <a:t>Literature survey </a:t>
            </a:r>
            <a:endParaRPr lang="en-IN" sz="4000" dirty="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38A029BA-8098-47D7-7C8A-92E59FBBE6B0}"/>
              </a:ext>
            </a:extLst>
          </p:cNvPr>
          <p:cNvSpPr>
            <a:spLocks noGrp="1"/>
          </p:cNvSpPr>
          <p:nvPr>
            <p:ph idx="1"/>
          </p:nvPr>
        </p:nvSpPr>
        <p:spPr>
          <a:xfrm>
            <a:off x="5117586" y="1124998"/>
            <a:ext cx="6143248" cy="4608003"/>
          </a:xfrm>
        </p:spPr>
        <p:txBody>
          <a:bodyPr>
            <a:normAutofit/>
          </a:bodyPr>
          <a:lstStyle/>
          <a:p>
            <a:pPr marL="342900" indent="-342900">
              <a:lnSpc>
                <a:spcPct val="100000"/>
              </a:lnSpc>
              <a:buFont typeface="+mj-lt"/>
              <a:buAutoNum type="arabicPeriod"/>
            </a:pPr>
            <a:endParaRPr lang="en-IN" sz="1400" dirty="0"/>
          </a:p>
          <a:p>
            <a:pPr marL="0" indent="0">
              <a:lnSpc>
                <a:spcPct val="100000"/>
              </a:lnSpc>
              <a:buNone/>
            </a:pPr>
            <a:endParaRPr lang="en-IN" sz="1400" dirty="0"/>
          </a:p>
          <a:p>
            <a:pPr marL="342900" indent="-342900">
              <a:lnSpc>
                <a:spcPct val="100000"/>
              </a:lnSpc>
              <a:buFont typeface="+mj-lt"/>
              <a:buAutoNum type="arabicPeriod" startAt="3"/>
            </a:pPr>
            <a:r>
              <a:rPr lang="en-US" b="1" dirty="0"/>
              <a:t>Image Captioning using Deep Learning: </a:t>
            </a:r>
            <a:r>
              <a:rPr lang="en-US" dirty="0"/>
              <a:t>A Systematic Literature Review (2019): This survey mainly focuses on the period 2017-2019, analyzing the application of various deep learning methods like CNNs, LSTMs, and attention mechanisms in image captioning. It explores commonly used datasets and evaluation metrics.</a:t>
            </a:r>
          </a:p>
          <a:p>
            <a:pPr marL="342900" indent="-342900">
              <a:lnSpc>
                <a:spcPct val="100000"/>
              </a:lnSpc>
              <a:buFont typeface="+mj-lt"/>
              <a:buAutoNum type="arabicPeriod" startAt="3"/>
            </a:pPr>
            <a:r>
              <a:rPr lang="en-US" b="1" dirty="0"/>
              <a:t>A Systematic Literature Review on Image Captioning (2020): </a:t>
            </a:r>
            <a:r>
              <a:rPr lang="en-US" dirty="0"/>
              <a:t>This survey provides a brief overview of advancements in image captioning within the last four years, highlighting key techniques, challenges, and promising directions. It emphasizes the recent surge in research and the need for more comprehensive comparisons of results. (MDPI: [https://www.mdpi.com/2076-3417/9/10/2044])</a:t>
            </a:r>
          </a:p>
        </p:txBody>
      </p:sp>
    </p:spTree>
    <p:extLst>
      <p:ext uri="{BB962C8B-B14F-4D97-AF65-F5344CB8AC3E}">
        <p14:creationId xmlns:p14="http://schemas.microsoft.com/office/powerpoint/2010/main" val="250268138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BA9D6-FC3A-071F-F162-25E3C8A24212}"/>
              </a:ext>
            </a:extLst>
          </p:cNvPr>
          <p:cNvSpPr>
            <a:spLocks noGrp="1"/>
          </p:cNvSpPr>
          <p:nvPr>
            <p:ph type="title"/>
          </p:nvPr>
        </p:nvSpPr>
        <p:spPr>
          <a:xfrm>
            <a:off x="581192" y="1124999"/>
            <a:ext cx="4076149" cy="4608003"/>
          </a:xfrm>
        </p:spPr>
        <p:txBody>
          <a:bodyPr anchor="ctr">
            <a:normAutofit/>
          </a:bodyPr>
          <a:lstStyle/>
          <a:p>
            <a:r>
              <a:rPr lang="en-IN" sz="4000" b="1">
                <a:solidFill>
                  <a:schemeClr val="accent1"/>
                </a:solidFill>
              </a:rPr>
              <a:t>Literature survey</a:t>
            </a:r>
            <a:endParaRPr lang="en-IN" sz="400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7E4423F7-699E-EADC-F0EB-EB09029CD33C}"/>
              </a:ext>
            </a:extLst>
          </p:cNvPr>
          <p:cNvSpPr>
            <a:spLocks noGrp="1"/>
          </p:cNvSpPr>
          <p:nvPr>
            <p:ph idx="1"/>
          </p:nvPr>
        </p:nvSpPr>
        <p:spPr>
          <a:xfrm>
            <a:off x="5117586" y="1124998"/>
            <a:ext cx="6143248" cy="4608003"/>
          </a:xfrm>
        </p:spPr>
        <p:txBody>
          <a:bodyPr>
            <a:normAutofit/>
          </a:bodyPr>
          <a:lstStyle/>
          <a:p>
            <a:pPr marL="457200" indent="-457200">
              <a:buFont typeface="+mj-lt"/>
              <a:buAutoNum type="arabicPeriod" startAt="5"/>
            </a:pPr>
            <a:r>
              <a:rPr lang="en-US" sz="2000" b="1" dirty="0"/>
              <a:t>A Review of Deep Learning Techniques for Image Captioning (2020): </a:t>
            </a:r>
            <a:r>
              <a:rPr lang="en-US" sz="2000" dirty="0"/>
              <a:t>This review dives into the technicalities of deep learning models used for image captioning, explaining architectures like CNNs, LSTMs, and their specific functionalities within the context of caption generation. </a:t>
            </a:r>
            <a:endParaRPr lang="en-IN" sz="2000" dirty="0"/>
          </a:p>
        </p:txBody>
      </p:sp>
    </p:spTree>
    <p:extLst>
      <p:ext uri="{BB962C8B-B14F-4D97-AF65-F5344CB8AC3E}">
        <p14:creationId xmlns:p14="http://schemas.microsoft.com/office/powerpoint/2010/main" val="4316420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593406C6-E45B-0332-C98A-E8989FA924B3}"/>
              </a:ext>
            </a:extLst>
          </p:cNvPr>
          <p:cNvSpPr>
            <a:spLocks noGrp="1"/>
          </p:cNvSpPr>
          <p:nvPr>
            <p:ph type="title"/>
          </p:nvPr>
        </p:nvSpPr>
        <p:spPr>
          <a:xfrm>
            <a:off x="581192" y="702156"/>
            <a:ext cx="11029616" cy="1188720"/>
          </a:xfrm>
        </p:spPr>
        <p:txBody>
          <a:bodyPr>
            <a:normAutofit/>
          </a:bodyPr>
          <a:lstStyle/>
          <a:p>
            <a:r>
              <a:rPr lang="en-IN" b="1">
                <a:solidFill>
                  <a:schemeClr val="tx1">
                    <a:lumMod val="85000"/>
                    <a:lumOff val="15000"/>
                  </a:schemeClr>
                </a:solidFill>
              </a:rPr>
              <a:t>Proposed sysytem</a:t>
            </a:r>
          </a:p>
        </p:txBody>
      </p:sp>
      <p:sp>
        <p:nvSpPr>
          <p:cNvPr id="11" name="Rectangle 10">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12">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14">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aphicFrame>
        <p:nvGraphicFramePr>
          <p:cNvPr id="5" name="Content Placeholder 2">
            <a:extLst>
              <a:ext uri="{FF2B5EF4-FFF2-40B4-BE49-F238E27FC236}">
                <a16:creationId xmlns:a16="http://schemas.microsoft.com/office/drawing/2014/main" id="{AAB11BB6-EE0A-2DD0-0628-F1B749936039}"/>
              </a:ext>
            </a:extLst>
          </p:cNvPr>
          <p:cNvGraphicFramePr>
            <a:graphicFrameLocks noGrp="1"/>
          </p:cNvGraphicFramePr>
          <p:nvPr>
            <p:ph idx="1"/>
            <p:extLst>
              <p:ext uri="{D42A27DB-BD31-4B8C-83A1-F6EECF244321}">
                <p14:modId xmlns:p14="http://schemas.microsoft.com/office/powerpoint/2010/main" val="307417102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17201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{B8CFF7CE-72FB-4CA3-832E-9ED5FC1BAF51}tf33552983_win32</Template>
  <TotalTime>84</TotalTime>
  <Words>1311</Words>
  <Application>Microsoft Office PowerPoint</Application>
  <PresentationFormat>Widescreen</PresentationFormat>
  <Paragraphs>55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Franklin Gothic Book</vt:lpstr>
      <vt:lpstr>Franklin Gothic Demi</vt:lpstr>
      <vt:lpstr>Gill Sans MT</vt:lpstr>
      <vt:lpstr>Wingdings 2</vt:lpstr>
      <vt:lpstr>DividendVTI</vt:lpstr>
      <vt:lpstr>Image Caption Generation USING CLIP</vt:lpstr>
      <vt:lpstr>outlook</vt:lpstr>
      <vt:lpstr>Problem statement</vt:lpstr>
      <vt:lpstr>ABSTRACT and Keywords</vt:lpstr>
      <vt:lpstr>objective</vt:lpstr>
      <vt:lpstr>Literature survey </vt:lpstr>
      <vt:lpstr>Literature survey </vt:lpstr>
      <vt:lpstr>Literature survey</vt:lpstr>
      <vt:lpstr>Proposed sysytem</vt:lpstr>
      <vt:lpstr>Architecture diagram</vt:lpstr>
      <vt:lpstr>Github Link [code]</vt:lpstr>
      <vt:lpstr>OUTPUT</vt:lpstr>
      <vt:lpstr>OUTPUT</vt:lpstr>
      <vt:lpstr>OUTPUT</vt:lpstr>
      <vt:lpstr>OUTPUT</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Generation USING CLIP</dc:title>
  <dc:creator>Nithish M</dc:creator>
  <cp:lastModifiedBy>Nithish M</cp:lastModifiedBy>
  <cp:revision>2</cp:revision>
  <dcterms:created xsi:type="dcterms:W3CDTF">2024-02-20T09:12:16Z</dcterms:created>
  <dcterms:modified xsi:type="dcterms:W3CDTF">2024-02-20T17:34:22Z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2024-02-20T10:39:27Z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c4ce60ac-67c2-4805-9943-3879774e278f</vt:lpwstr>
  </property>
  <property fmtid="{D5CDD505-2E9C-101B-9397-08002B2CF9AE}" pid="8" name="MSIP_Label_defa4170-0d19-0005-0004-bc88714345d2_ActionId">
    <vt:lpwstr>cb477f49-0c5b-4b15-828a-461a239add32</vt:lpwstr>
  </property>
  <property fmtid="{D5CDD505-2E9C-101B-9397-08002B2CF9AE}" pid="9" name="MSIP_Label_defa4170-0d19-0005-0004-bc88714345d2_ContentBits">
    <vt:lpwstr>0</vt:lpwstr>
  </property>
</Properties>
</file>